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811" r:id="rId5"/>
    <p:sldId id="900" r:id="rId6"/>
    <p:sldId id="894" r:id="rId7"/>
    <p:sldId id="904" r:id="rId8"/>
    <p:sldId id="905" r:id="rId9"/>
    <p:sldId id="283" r:id="rId10"/>
    <p:sldId id="286" r:id="rId11"/>
    <p:sldId id="259" r:id="rId12"/>
    <p:sldId id="258" r:id="rId13"/>
    <p:sldId id="287" r:id="rId14"/>
    <p:sldId id="280" r:id="rId15"/>
    <p:sldId id="284" r:id="rId16"/>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FDFA6FF4-F7BA-4338-8046-9D76365F9FA1}">
          <p14:sldIdLst>
            <p14:sldId id="811"/>
            <p14:sldId id="900"/>
            <p14:sldId id="894"/>
            <p14:sldId id="904"/>
            <p14:sldId id="905"/>
          </p14:sldIdLst>
        </p14:section>
        <p14:section name="Default Section" id="{C4E6B8B7-6309-413C-A913-A0A434513211}">
          <p14:sldIdLst>
            <p14:sldId id="283"/>
            <p14:sldId id="286"/>
            <p14:sldId id="259"/>
            <p14:sldId id="258"/>
            <p14:sldId id="287"/>
            <p14:sldId id="280"/>
            <p14:sldId id="284"/>
          </p14:sldIdLst>
        </p14:section>
      </p14:sectionLst>
    </p:ext>
    <p:ext uri="{EFAFB233-063F-42B5-8137-9DF3F51BA10A}">
      <p15:sldGuideLst xmlns:p15="http://schemas.microsoft.com/office/powerpoint/2012/main">
        <p15:guide id="1" orient="horz" pos="3378">
          <p15:clr>
            <a:srgbClr val="A4A3A4"/>
          </p15:clr>
        </p15:guide>
        <p15:guide id="2" orient="horz" pos="3490">
          <p15:clr>
            <a:srgbClr val="A4A3A4"/>
          </p15:clr>
        </p15:guide>
        <p15:guide id="3" orient="horz" pos="3379">
          <p15:clr>
            <a:srgbClr val="A4A3A4"/>
          </p15:clr>
        </p15:guide>
        <p15:guide id="4" orient="horz" pos="1964">
          <p15:clr>
            <a:srgbClr val="A4A3A4"/>
          </p15:clr>
        </p15:guide>
        <p15:guide id="5" orient="horz" pos="2099">
          <p15:clr>
            <a:srgbClr val="A4A3A4"/>
          </p15:clr>
        </p15:guide>
        <p15:guide id="6" orient="horz" pos="795">
          <p15:clr>
            <a:srgbClr val="A4A3A4"/>
          </p15:clr>
        </p15:guide>
        <p15:guide id="7" orient="horz" pos="666">
          <p15:clr>
            <a:srgbClr val="A4A3A4"/>
          </p15:clr>
        </p15:guide>
        <p15:guide id="8" pos="3403">
          <p15:clr>
            <a:srgbClr val="A4A3A4"/>
          </p15:clr>
        </p15:guide>
        <p15:guide id="9" pos="3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3773"/>
    <a:srgbClr val="FEC20D"/>
    <a:srgbClr val="139AB2"/>
    <a:srgbClr val="89C3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164" autoAdjust="0"/>
    <p:restoredTop sz="95407" autoAdjust="0"/>
  </p:normalViewPr>
  <p:slideViewPr>
    <p:cSldViewPr snapToGrid="0" snapToObjects="1">
      <p:cViewPr varScale="1">
        <p:scale>
          <a:sx n="130" d="100"/>
          <a:sy n="130" d="100"/>
        </p:scale>
        <p:origin x="672" y="126"/>
      </p:cViewPr>
      <p:guideLst>
        <p:guide orient="horz" pos="3378"/>
        <p:guide orient="horz" pos="3490"/>
        <p:guide orient="horz" pos="3379"/>
        <p:guide orient="horz" pos="1964"/>
        <p:guide orient="horz" pos="2099"/>
        <p:guide orient="horz" pos="795"/>
        <p:guide orient="horz" pos="666"/>
        <p:guide pos="3403"/>
        <p:guide pos="351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5A4643E8-7A84-1C46-BD5E-B291CD34BF80}" type="datetimeFigureOut">
              <a:rPr lang="en-US" smtClean="0"/>
              <a:t>8/7/2019</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57DC1755-625D-A742-ACDB-726AD4CDF29D}" type="slidenum">
              <a:rPr lang="en-US" smtClean="0"/>
              <a:t>‹#›</a:t>
            </a:fld>
            <a:endParaRPr lang="en-US"/>
          </a:p>
        </p:txBody>
      </p:sp>
    </p:spTree>
    <p:extLst>
      <p:ext uri="{BB962C8B-B14F-4D97-AF65-F5344CB8AC3E}">
        <p14:creationId xmlns:p14="http://schemas.microsoft.com/office/powerpoint/2010/main" val="38173928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B9764-647B-4A0B-9CA5-C3B229C1C939}" type="slidenum">
              <a:rPr lang="en-US" smtClean="0"/>
              <a:t>1</a:t>
            </a:fld>
            <a:endParaRPr lang="en-US" dirty="0"/>
          </a:p>
        </p:txBody>
      </p:sp>
    </p:spTree>
    <p:extLst>
      <p:ext uri="{BB962C8B-B14F-4D97-AF65-F5344CB8AC3E}">
        <p14:creationId xmlns:p14="http://schemas.microsoft.com/office/powerpoint/2010/main" val="460357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Priorities in the Farm Bill and Secretary</a:t>
            </a:r>
          </a:p>
          <a:p>
            <a:r>
              <a:rPr lang="en-US" dirty="0"/>
              <a:t>Streamline programs, increase efficiency and increase customer service – Sonny’s charge ahead of Farm Bill</a:t>
            </a:r>
          </a:p>
        </p:txBody>
      </p:sp>
      <p:sp>
        <p:nvSpPr>
          <p:cNvPr id="4" name="Slide Number Placeholder 3"/>
          <p:cNvSpPr>
            <a:spLocks noGrp="1"/>
          </p:cNvSpPr>
          <p:nvPr>
            <p:ph type="sldNum" sz="quarter" idx="5"/>
          </p:nvPr>
        </p:nvSpPr>
        <p:spPr/>
        <p:txBody>
          <a:bodyPr/>
          <a:lstStyle/>
          <a:p>
            <a:fld id="{D0CB9764-647B-4A0B-9CA5-C3B229C1C939}" type="slidenum">
              <a:rPr lang="en-US" smtClean="0"/>
              <a:t>2</a:t>
            </a:fld>
            <a:endParaRPr lang="en-US" dirty="0"/>
          </a:p>
        </p:txBody>
      </p:sp>
    </p:spTree>
    <p:extLst>
      <p:ext uri="{BB962C8B-B14F-4D97-AF65-F5344CB8AC3E}">
        <p14:creationId xmlns:p14="http://schemas.microsoft.com/office/powerpoint/2010/main" val="925818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Priorities in the Farm Bill and Secretary</a:t>
            </a:r>
          </a:p>
          <a:p>
            <a:r>
              <a:rPr lang="en-US" dirty="0"/>
              <a:t>Streamline programs, increase efficiency and increase customer service – Sonny’s charge ahead of Farm Bill</a:t>
            </a:r>
          </a:p>
        </p:txBody>
      </p:sp>
      <p:sp>
        <p:nvSpPr>
          <p:cNvPr id="4" name="Slide Number Placeholder 3"/>
          <p:cNvSpPr>
            <a:spLocks noGrp="1"/>
          </p:cNvSpPr>
          <p:nvPr>
            <p:ph type="sldNum" sz="quarter" idx="5"/>
          </p:nvPr>
        </p:nvSpPr>
        <p:spPr/>
        <p:txBody>
          <a:bodyPr/>
          <a:lstStyle/>
          <a:p>
            <a:fld id="{D0CB9764-647B-4A0B-9CA5-C3B229C1C939}" type="slidenum">
              <a:rPr lang="en-US" smtClean="0"/>
              <a:t>3</a:t>
            </a:fld>
            <a:endParaRPr lang="en-US" dirty="0"/>
          </a:p>
        </p:txBody>
      </p:sp>
    </p:spTree>
    <p:extLst>
      <p:ext uri="{BB962C8B-B14F-4D97-AF65-F5344CB8AC3E}">
        <p14:creationId xmlns:p14="http://schemas.microsoft.com/office/powerpoint/2010/main" val="4224684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information at the bottom to the top, need to put in the application process, request for assistance ahead of this workflow – UPDATE NEEDED</a:t>
            </a:r>
          </a:p>
          <a:p>
            <a:endParaRPr lang="en-US" dirty="0"/>
          </a:p>
          <a:p>
            <a:endParaRPr lang="en-US" dirty="0"/>
          </a:p>
        </p:txBody>
      </p:sp>
      <p:sp>
        <p:nvSpPr>
          <p:cNvPr id="4" name="Slide Number Placeholder 3"/>
          <p:cNvSpPr>
            <a:spLocks noGrp="1"/>
          </p:cNvSpPr>
          <p:nvPr>
            <p:ph type="sldNum" sz="quarter" idx="5"/>
          </p:nvPr>
        </p:nvSpPr>
        <p:spPr/>
        <p:txBody>
          <a:bodyPr/>
          <a:lstStyle/>
          <a:p>
            <a:fld id="{D0CB9764-647B-4A0B-9CA5-C3B229C1C939}" type="slidenum">
              <a:rPr lang="en-US" smtClean="0"/>
              <a:t>4</a:t>
            </a:fld>
            <a:endParaRPr lang="en-US" dirty="0"/>
          </a:p>
        </p:txBody>
      </p:sp>
    </p:spTree>
    <p:extLst>
      <p:ext uri="{BB962C8B-B14F-4D97-AF65-F5344CB8AC3E}">
        <p14:creationId xmlns:p14="http://schemas.microsoft.com/office/powerpoint/2010/main" val="2025069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941F30-66C2-4371-AEF0-31D89E406C65}"/>
              </a:ext>
            </a:extLst>
          </p:cNvPr>
          <p:cNvPicPr>
            <a:picLocks noChangeAspect="1"/>
          </p:cNvPicPr>
          <p:nvPr userDrawn="1"/>
        </p:nvPicPr>
        <p:blipFill>
          <a:blip r:embed="rId3"/>
          <a:stretch>
            <a:fillRect/>
          </a:stretch>
        </p:blipFill>
        <p:spPr>
          <a:xfrm>
            <a:off x="5616943" y="3290007"/>
            <a:ext cx="2675719" cy="2085659"/>
          </a:xfrm>
          <a:prstGeom prst="rect">
            <a:avLst/>
          </a:prstGeom>
        </p:spPr>
      </p:pic>
      <p:sp>
        <p:nvSpPr>
          <p:cNvPr id="2" name="Title 1"/>
          <p:cNvSpPr>
            <a:spLocks noGrp="1"/>
          </p:cNvSpPr>
          <p:nvPr>
            <p:ph type="ctrTitle" hasCustomPrompt="1"/>
          </p:nvPr>
        </p:nvSpPr>
        <p:spPr>
          <a:xfrm>
            <a:off x="325817" y="5600674"/>
            <a:ext cx="7352660" cy="649681"/>
          </a:xfrm>
        </p:spPr>
        <p:txBody>
          <a:bodyPr>
            <a:normAutofit/>
          </a:bodyPr>
          <a:lstStyle>
            <a:lvl1pPr algn="l">
              <a:defRPr sz="3000" b="1">
                <a:solidFill>
                  <a:schemeClr val="bg1"/>
                </a:solidFill>
                <a:latin typeface="Arial"/>
                <a:cs typeface="Arial"/>
              </a:defRPr>
            </a:lvl1pPr>
          </a:lstStyle>
          <a:p>
            <a:r>
              <a:rPr lang="en-US" dirty="0"/>
              <a:t>Area Specialist Meeting – GIS Updates</a:t>
            </a:r>
          </a:p>
        </p:txBody>
      </p:sp>
      <p:sp>
        <p:nvSpPr>
          <p:cNvPr id="3" name="Subtitle 2"/>
          <p:cNvSpPr>
            <a:spLocks noGrp="1"/>
          </p:cNvSpPr>
          <p:nvPr>
            <p:ph type="subTitle" idx="1" hasCustomPrompt="1"/>
          </p:nvPr>
        </p:nvSpPr>
        <p:spPr>
          <a:xfrm>
            <a:off x="325817" y="6250355"/>
            <a:ext cx="5612523" cy="412261"/>
          </a:xfrm>
        </p:spPr>
        <p:txBody>
          <a:bodyPr>
            <a:normAutofit/>
          </a:bodyPr>
          <a:lstStyle>
            <a:lvl1pPr marL="0" indent="0" algn="l">
              <a:buNone/>
              <a:defRPr sz="1500" b="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October 2018 | Chad Volkman – State GIS Specialist</a:t>
            </a:r>
          </a:p>
        </p:txBody>
      </p:sp>
      <p:sp>
        <p:nvSpPr>
          <p:cNvPr id="20" name="Content Placeholder 19"/>
          <p:cNvSpPr>
            <a:spLocks noGrp="1"/>
          </p:cNvSpPr>
          <p:nvPr>
            <p:ph sz="quarter" idx="10" hasCustomPrompt="1"/>
          </p:nvPr>
        </p:nvSpPr>
        <p:spPr>
          <a:xfrm>
            <a:off x="5616943" y="1249851"/>
            <a:ext cx="2266950" cy="342900"/>
          </a:xfrm>
        </p:spPr>
        <p:txBody>
          <a:bodyPr anchor="ctr">
            <a:normAutofit/>
          </a:bodyPr>
          <a:lstStyle>
            <a:lvl1pPr>
              <a:defRPr sz="1000" b="0" spc="300" baseline="0">
                <a:solidFill>
                  <a:srgbClr val="FEC20D"/>
                </a:solidFill>
              </a:defRPr>
            </a:lvl1pPr>
          </a:lstStyle>
          <a:p>
            <a:pPr lvl="0"/>
            <a:r>
              <a:rPr lang="en-US" dirty="0"/>
              <a:t>Kansas</a:t>
            </a:r>
          </a:p>
        </p:txBody>
      </p:sp>
      <p:pic>
        <p:nvPicPr>
          <p:cNvPr id="16" name="Picture 15" descr="NRCS_Title-Raindrop1.png"/>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6770076" y="1133231"/>
            <a:ext cx="2373924" cy="4261977"/>
          </a:xfrm>
          <a:prstGeom prst="rect">
            <a:avLst/>
          </a:prstGeom>
        </p:spPr>
      </p:pic>
      <p:pic>
        <p:nvPicPr>
          <p:cNvPr id="5" name="Picture 4">
            <a:extLst>
              <a:ext uri="{FF2B5EF4-FFF2-40B4-BE49-F238E27FC236}">
                <a16:creationId xmlns:a16="http://schemas.microsoft.com/office/drawing/2014/main" id="{F9FC3495-A294-40C9-9938-899BB5322A54}"/>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27000"/>
                    </a14:imgEffect>
                  </a14:imgLayer>
                </a14:imgProps>
              </a:ext>
            </a:extLst>
          </a:blip>
          <a:stretch>
            <a:fillRect/>
          </a:stretch>
        </p:blipFill>
        <p:spPr>
          <a:xfrm>
            <a:off x="0" y="1228830"/>
            <a:ext cx="5412828" cy="4143375"/>
          </a:xfrm>
          <a:prstGeom prst="rect">
            <a:avLst/>
          </a:prstGeom>
        </p:spPr>
      </p:pic>
    </p:spTree>
    <p:extLst>
      <p:ext uri="{BB962C8B-B14F-4D97-AF65-F5344CB8AC3E}">
        <p14:creationId xmlns:p14="http://schemas.microsoft.com/office/powerpoint/2010/main" val="271478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581897" y="3341077"/>
            <a:ext cx="3562103" cy="2032000"/>
          </a:xfrm>
          <a:prstGeom prst="rect">
            <a:avLst/>
          </a:prstGeom>
        </p:spPr>
      </p:pic>
      <p:pic>
        <p:nvPicPr>
          <p:cNvPr id="12" name="Picture 11"/>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581899" y="1260232"/>
            <a:ext cx="3562102" cy="1856153"/>
          </a:xfrm>
          <a:prstGeom prst="rect">
            <a:avLst/>
          </a:prstGeom>
        </p:spPr>
      </p:pic>
      <p:sp>
        <p:nvSpPr>
          <p:cNvPr id="2" name="Title 1"/>
          <p:cNvSpPr>
            <a:spLocks noGrp="1"/>
          </p:cNvSpPr>
          <p:nvPr>
            <p:ph type="title" hasCustomPrompt="1"/>
          </p:nvPr>
        </p:nvSpPr>
        <p:spPr>
          <a:xfrm>
            <a:off x="614854" y="2433516"/>
            <a:ext cx="4367456" cy="2402254"/>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14854" y="1504462"/>
            <a:ext cx="3761764"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7895119" y="2031999"/>
            <a:ext cx="1258650" cy="2676770"/>
          </a:xfrm>
          <a:prstGeom prst="rect">
            <a:avLst/>
          </a:prstGeom>
        </p:spPr>
      </p:pic>
    </p:spTree>
    <p:extLst>
      <p:ext uri="{BB962C8B-B14F-4D97-AF65-F5344CB8AC3E}">
        <p14:creationId xmlns:p14="http://schemas.microsoft.com/office/powerpoint/2010/main" val="280729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1815" y="635000"/>
            <a:ext cx="8757137" cy="806938"/>
          </a:xfrm>
        </p:spPr>
        <p:txBody>
          <a:bodyPr/>
          <a:lstStyle/>
          <a:p>
            <a:r>
              <a:rPr lang="en-US" dirty="0"/>
              <a:t>Click to edit Master title style</a:t>
            </a:r>
          </a:p>
        </p:txBody>
      </p:sp>
      <p:sp>
        <p:nvSpPr>
          <p:cNvPr id="3" name="Content Placeholder 2"/>
          <p:cNvSpPr>
            <a:spLocks noGrp="1"/>
          </p:cNvSpPr>
          <p:nvPr>
            <p:ph idx="1"/>
          </p:nvPr>
        </p:nvSpPr>
        <p:spPr>
          <a:xfrm>
            <a:off x="261814" y="1600200"/>
            <a:ext cx="783838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17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1815" y="1600200"/>
            <a:ext cx="6811108"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51077" y="1609969"/>
            <a:ext cx="1867875"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5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08C1FE-C7CF-4D3F-8CFC-D9B9DBEF5250}"/>
              </a:ext>
            </a:extLst>
          </p:cNvPr>
          <p:cNvSpPr>
            <a:spLocks noGrp="1"/>
          </p:cNvSpPr>
          <p:nvPr>
            <p:ph type="dt" sz="half" idx="10"/>
          </p:nvPr>
        </p:nvSpPr>
        <p:spPr/>
        <p:txBody>
          <a:bodyPr/>
          <a:lstStyle/>
          <a:p>
            <a:fld id="{74645959-BCB5-4723-8D61-B1FFAA238D40}" type="datetimeFigureOut">
              <a:rPr lang="en-US" smtClean="0"/>
              <a:t>8/7/2019</a:t>
            </a:fld>
            <a:endParaRPr lang="en-US"/>
          </a:p>
        </p:txBody>
      </p:sp>
      <p:sp>
        <p:nvSpPr>
          <p:cNvPr id="3" name="Footer Placeholder 2">
            <a:extLst>
              <a:ext uri="{FF2B5EF4-FFF2-40B4-BE49-F238E27FC236}">
                <a16:creationId xmlns:a16="http://schemas.microsoft.com/office/drawing/2014/main" id="{712CD61A-B8A3-4A5A-987A-F727157F8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34176-FE4F-4B95-9D9D-6CA00A47E345}"/>
              </a:ext>
            </a:extLst>
          </p:cNvPr>
          <p:cNvSpPr>
            <a:spLocks noGrp="1"/>
          </p:cNvSpPr>
          <p:nvPr>
            <p:ph type="sldNum" sz="quarter" idx="12"/>
          </p:nvPr>
        </p:nvSpPr>
        <p:spPr/>
        <p:txBody>
          <a:bodyPr/>
          <a:lstStyle/>
          <a:p>
            <a:fld id="{6D2E695F-2E31-4152-87B7-EDFAB14C19DB}" type="slidenum">
              <a:rPr lang="en-US" smtClean="0"/>
              <a:t>‹#›</a:t>
            </a:fld>
            <a:endParaRPr lang="en-US"/>
          </a:p>
        </p:txBody>
      </p:sp>
    </p:spTree>
    <p:extLst>
      <p:ext uri="{BB962C8B-B14F-4D97-AF65-F5344CB8AC3E}">
        <p14:creationId xmlns:p14="http://schemas.microsoft.com/office/powerpoint/2010/main" val="1295684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1031FBD-6318-4E1F-B708-AE21DB5AB345}" type="datetime1">
              <a:rPr lang="en-US" smtClean="0"/>
              <a:t>8/7/2019</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Natural Resources Conservation Service</a:t>
            </a:r>
          </a:p>
        </p:txBody>
      </p:sp>
      <p:sp>
        <p:nvSpPr>
          <p:cNvPr id="6" name="Slide Number Placeholder 5"/>
          <p:cNvSpPr>
            <a:spLocks noGrp="1"/>
          </p:cNvSpPr>
          <p:nvPr>
            <p:ph type="sldNum" sz="quarter" idx="12"/>
          </p:nvPr>
        </p:nvSpPr>
        <p:spPr/>
        <p:txBody>
          <a:bodyPr/>
          <a:lstStyle/>
          <a:p>
            <a:fld id="{4219272A-714B-4394-91B3-C883D28F4F8C}" type="slidenum">
              <a:rPr lang="en-US" smtClean="0"/>
              <a:t>‹#›</a:t>
            </a:fld>
            <a:endParaRPr lang="en-US" dirty="0"/>
          </a:p>
        </p:txBody>
      </p:sp>
    </p:spTree>
    <p:extLst>
      <p:ext uri="{BB962C8B-B14F-4D97-AF65-F5344CB8AC3E}">
        <p14:creationId xmlns:p14="http://schemas.microsoft.com/office/powerpoint/2010/main" val="1851992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814" y="566615"/>
            <a:ext cx="82296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1814" y="1600200"/>
            <a:ext cx="773136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868768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Lst>
  <p:hf hdr="0" ftr="0" dt="0"/>
  <p:txStyles>
    <p:titleStyle>
      <a:lvl1pPr algn="l" defTabSz="457200" rtl="0" eaLnBrk="1" latinLnBrk="0" hangingPunct="1">
        <a:spcBef>
          <a:spcPct val="0"/>
        </a:spcBef>
        <a:buNone/>
        <a:defRPr sz="3600" b="1" kern="1200">
          <a:solidFill>
            <a:srgbClr val="89C32D"/>
          </a:solidFill>
          <a:latin typeface="+mj-lt"/>
          <a:ea typeface="+mj-ea"/>
          <a:cs typeface="+mj-cs"/>
        </a:defRPr>
      </a:lvl1pPr>
    </p:titleStyle>
    <p:body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327" y="1066800"/>
            <a:ext cx="5431057" cy="4464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26126" y="4131397"/>
            <a:ext cx="5412730" cy="1200894"/>
          </a:xfrm>
          <a:effectLst>
            <a:outerShdw blurRad="50800" dist="38100" dir="2700000" algn="tl" rotWithShape="0">
              <a:prstClr val="black">
                <a:alpha val="40000"/>
              </a:prstClr>
            </a:outerShdw>
          </a:effectLst>
        </p:spPr>
        <p:txBody>
          <a:bodyPr>
            <a:normAutofit/>
          </a:bodyPr>
          <a:lstStyle/>
          <a:p>
            <a:pPr algn="r"/>
            <a:br>
              <a:rPr lang="en-US" sz="2200" dirty="0">
                <a:solidFill>
                  <a:srgbClr val="002C76"/>
                </a:solidFill>
                <a:latin typeface="Calibri" panose="020F0502020204030204" pitchFamily="34" charset="0"/>
                <a:cs typeface="Calibri" panose="020F0502020204030204" pitchFamily="34" charset="0"/>
              </a:rPr>
            </a:br>
            <a:br>
              <a:rPr lang="en-US" sz="2200" dirty="0">
                <a:solidFill>
                  <a:srgbClr val="002C76"/>
                </a:solidFill>
                <a:latin typeface="Calibri" panose="020F0502020204030204" pitchFamily="34" charset="0"/>
                <a:cs typeface="Calibri" panose="020F0502020204030204" pitchFamily="34" charset="0"/>
              </a:rPr>
            </a:br>
            <a:r>
              <a:rPr lang="en-US" sz="2200" dirty="0">
                <a:solidFill>
                  <a:srgbClr val="002C76"/>
                </a:solidFill>
                <a:latin typeface="Calibri" panose="020F0502020204030204" pitchFamily="34" charset="0"/>
                <a:cs typeface="Calibri" panose="020F0502020204030204" pitchFamily="34" charset="0"/>
              </a:rPr>
              <a:t>Version 1.0 Overview</a:t>
            </a:r>
            <a:endParaRPr lang="en-US" sz="2200" dirty="0">
              <a:solidFill>
                <a:srgbClr val="002C76"/>
              </a:solidFill>
              <a:effectLst>
                <a:outerShdw blurRad="50800" dist="50800" dir="5400000" algn="ctr" rotWithShape="0">
                  <a:schemeClr val="tx1"/>
                </a:outerShdw>
              </a:effectLst>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5721890" y="4419600"/>
            <a:ext cx="3327051" cy="838200"/>
          </a:xfrm>
          <a:effectLst>
            <a:outerShdw blurRad="50800" dist="38100" dir="2700000" algn="tl" rotWithShape="0">
              <a:prstClr val="black">
                <a:alpha val="40000"/>
              </a:prstClr>
            </a:outerShdw>
          </a:effectLst>
        </p:spPr>
        <p:txBody>
          <a:bodyPr>
            <a:normAutofit/>
          </a:bodyPr>
          <a:lstStyle/>
          <a:p>
            <a:r>
              <a:rPr lang="en-US" sz="2400" b="1" i="1">
                <a:latin typeface="Calibri" panose="020F0502020204030204" pitchFamily="34" charset="0"/>
                <a:cs typeface="Calibri" panose="020F0502020204030204" pitchFamily="34" charset="0"/>
              </a:rPr>
              <a:t>August </a:t>
            </a:r>
            <a:r>
              <a:rPr lang="en-US" sz="2400" b="1" i="1" dirty="0">
                <a:latin typeface="Calibri" panose="020F0502020204030204" pitchFamily="34" charset="0"/>
                <a:cs typeface="Calibri" panose="020F0502020204030204" pitchFamily="34" charset="0"/>
              </a:rPr>
              <a:t>2019</a:t>
            </a:r>
          </a:p>
        </p:txBody>
      </p:sp>
      <p:pic>
        <p:nvPicPr>
          <p:cNvPr id="5" name="Picture 4" descr="NRCS-Divider-Slide_Raindrop.png"/>
          <p:cNvPicPr>
            <a:picLocks noChangeAspect="1"/>
          </p:cNvPicPr>
          <p:nvPr/>
        </p:nvPicPr>
        <p:blipFill rotWithShape="1">
          <a:blip r:embed="rId3">
            <a:extLst>
              <a:ext uri="{28A0092B-C50C-407E-A947-70E740481C1C}">
                <a14:useLocalDpi xmlns:a14="http://schemas.microsoft.com/office/drawing/2010/main" val="0"/>
              </a:ext>
            </a:extLst>
          </a:blip>
          <a:srcRect b="42253"/>
          <a:stretch/>
        </p:blipFill>
        <p:spPr>
          <a:xfrm>
            <a:off x="7924800" y="2031999"/>
            <a:ext cx="1258650" cy="2676770"/>
          </a:xfrm>
          <a:prstGeom prst="rect">
            <a:avLst/>
          </a:prstGeom>
        </p:spPr>
      </p:pic>
      <p:sp>
        <p:nvSpPr>
          <p:cNvPr id="7" name="Rectangle 6">
            <a:extLst>
              <a:ext uri="{FF2B5EF4-FFF2-40B4-BE49-F238E27FC236}">
                <a16:creationId xmlns:a16="http://schemas.microsoft.com/office/drawing/2014/main" id="{0BA95E36-A7CA-4C4C-8F95-EDFD62E98FBB}"/>
              </a:ext>
            </a:extLst>
          </p:cNvPr>
          <p:cNvSpPr/>
          <p:nvPr/>
        </p:nvSpPr>
        <p:spPr>
          <a:xfrm>
            <a:off x="1524000" y="1328619"/>
            <a:ext cx="3657600" cy="1200894"/>
          </a:xfrm>
          <a:prstGeom prst="rect">
            <a:avLst/>
          </a:prstGeom>
          <a:noFill/>
        </p:spPr>
        <p:txBody>
          <a:bodyPr wrap="square" lIns="91440" tIns="45720" rIns="91440" bIns="45720">
            <a:spAutoFit/>
          </a:bodyPr>
          <a:lstStyle/>
          <a:p>
            <a:pPr algn="r"/>
            <a:r>
              <a:rPr lang="en-US"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cs typeface="Calibri" panose="020F0502020204030204" pitchFamily="34" charset="0"/>
              </a:rPr>
              <a:t>CART</a:t>
            </a:r>
          </a:p>
        </p:txBody>
      </p:sp>
      <p:sp>
        <p:nvSpPr>
          <p:cNvPr id="8" name="TextBox 7">
            <a:extLst>
              <a:ext uri="{FF2B5EF4-FFF2-40B4-BE49-F238E27FC236}">
                <a16:creationId xmlns:a16="http://schemas.microsoft.com/office/drawing/2014/main" id="{2CD4F982-FC34-4D04-AF38-9DB252514BB5}"/>
              </a:ext>
            </a:extLst>
          </p:cNvPr>
          <p:cNvSpPr txBox="1"/>
          <p:nvPr/>
        </p:nvSpPr>
        <p:spPr>
          <a:xfrm>
            <a:off x="457200" y="2354081"/>
            <a:ext cx="4724400" cy="1077218"/>
          </a:xfrm>
          <a:prstGeom prst="rect">
            <a:avLst/>
          </a:prstGeom>
          <a:noFill/>
        </p:spPr>
        <p:txBody>
          <a:bodyPr wrap="square" rtlCol="0">
            <a:spAutoFit/>
          </a:bodyPr>
          <a:lstStyle/>
          <a:p>
            <a:pPr algn="r"/>
            <a:r>
              <a:rPr lang="en-US" sz="3200" dirty="0">
                <a:latin typeface="Calibri" panose="020F0502020204030204" pitchFamily="34" charset="0"/>
                <a:cs typeface="Calibri" panose="020F0502020204030204" pitchFamily="34" charset="0"/>
              </a:rPr>
              <a:t>Conservation Assessment &amp; Ranking Tool</a:t>
            </a:r>
          </a:p>
        </p:txBody>
      </p:sp>
    </p:spTree>
    <p:extLst>
      <p:ext uri="{BB962C8B-B14F-4D97-AF65-F5344CB8AC3E}">
        <p14:creationId xmlns:p14="http://schemas.microsoft.com/office/powerpoint/2010/main" val="514207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394002"/>
            <a:ext cx="8654990" cy="1631216"/>
          </a:xfrm>
          <a:prstGeom prst="rect">
            <a:avLst/>
          </a:prstGeom>
          <a:noFill/>
        </p:spPr>
        <p:txBody>
          <a:bodyPr wrap="square" rtlCol="0">
            <a:spAutoFit/>
          </a:bodyPr>
          <a:lstStyle/>
          <a:p>
            <a:r>
              <a:rPr lang="en-US" sz="2000" dirty="0">
                <a:solidFill>
                  <a:srgbClr val="053773"/>
                </a:solidFill>
              </a:rPr>
              <a:t>In this example for ‘Surface salt concentration’, it is the second row that meets these criteria and will be provided to the CART application as the final </a:t>
            </a:r>
            <a:r>
              <a:rPr lang="en-US" sz="2000" dirty="0" err="1">
                <a:solidFill>
                  <a:srgbClr val="053773"/>
                </a:solidFill>
              </a:rPr>
              <a:t>landunit</a:t>
            </a:r>
            <a:r>
              <a:rPr lang="en-US" sz="2000" dirty="0">
                <a:solidFill>
                  <a:srgbClr val="053773"/>
                </a:solidFill>
              </a:rPr>
              <a:t> rating. It is important to understand that this type of functionality for calculating </a:t>
            </a:r>
            <a:r>
              <a:rPr lang="en-US" sz="2000" dirty="0" err="1">
                <a:solidFill>
                  <a:srgbClr val="053773"/>
                </a:solidFill>
              </a:rPr>
              <a:t>landunit</a:t>
            </a:r>
            <a:r>
              <a:rPr lang="en-US" sz="2000" dirty="0">
                <a:solidFill>
                  <a:srgbClr val="053773"/>
                </a:solidFill>
              </a:rPr>
              <a:t> ratings is not currently available from Web Soil Survey.</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323439"/>
          </a:xfrm>
          <a:prstGeom prst="rect">
            <a:avLst/>
          </a:prstGeom>
          <a:noFill/>
        </p:spPr>
        <p:txBody>
          <a:bodyPr wrap="square" rtlCol="0">
            <a:spAutoFit/>
          </a:bodyPr>
          <a:lstStyle/>
          <a:p>
            <a:r>
              <a:rPr lang="en-US" sz="2000" dirty="0">
                <a:solidFill>
                  <a:srgbClr val="053773"/>
                </a:solidFill>
              </a:rPr>
              <a:t>The query calculates the rolling sum values for </a:t>
            </a:r>
            <a:r>
              <a:rPr lang="en-US" sz="2000" dirty="0" err="1">
                <a:solidFill>
                  <a:srgbClr val="053773"/>
                </a:solidFill>
              </a:rPr>
              <a:t>rating_acres</a:t>
            </a:r>
            <a:r>
              <a:rPr lang="en-US" sz="2000" dirty="0">
                <a:solidFill>
                  <a:srgbClr val="053773"/>
                </a:solidFill>
              </a:rPr>
              <a:t> and rating percent for each resource concern and finds the single most limiting rating (per </a:t>
            </a:r>
            <a:r>
              <a:rPr lang="en-US" sz="2000" dirty="0" err="1">
                <a:solidFill>
                  <a:srgbClr val="053773"/>
                </a:solidFill>
              </a:rPr>
              <a:t>landunit</a:t>
            </a:r>
            <a:r>
              <a:rPr lang="en-US" sz="2000" dirty="0">
                <a:solidFill>
                  <a:srgbClr val="053773"/>
                </a:solidFill>
              </a:rPr>
              <a:t>) that comprises </a:t>
            </a:r>
            <a:r>
              <a:rPr lang="en-US" sz="2000" b="1" dirty="0">
                <a:solidFill>
                  <a:srgbClr val="053773"/>
                </a:solidFill>
              </a:rPr>
              <a:t>at least 10% by area or 10 acres</a:t>
            </a:r>
            <a:r>
              <a:rPr lang="en-US" sz="2000" dirty="0">
                <a:solidFill>
                  <a:srgbClr val="053773"/>
                </a:solidFill>
              </a:rPr>
              <a:t>. </a:t>
            </a:r>
          </a:p>
          <a:p>
            <a:r>
              <a:rPr lang="en-US" sz="2000" dirty="0">
                <a:solidFill>
                  <a:srgbClr val="053773"/>
                </a:solidFill>
              </a:rPr>
              <a:t>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err="1"/>
              <a:t>Landunit</a:t>
            </a:r>
            <a:r>
              <a:rPr lang="en-US" sz="3000" dirty="0"/>
              <a:t> Detailed Ratings</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ext uri="{D42A27DB-BD31-4B8C-83A1-F6EECF244321}">
                <p14:modId xmlns:p14="http://schemas.microsoft.com/office/powerpoint/2010/main" val="3956277238"/>
              </p:ext>
            </p:extLst>
          </p:nvPr>
        </p:nvGraphicFramePr>
        <p:xfrm>
          <a:off x="606998" y="3222967"/>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dirty="0" err="1">
                          <a:solidFill>
                            <a:srgbClr val="000000"/>
                          </a:solidFill>
                          <a:effectLst/>
                          <a:latin typeface="Calibri" panose="020F0502020204030204" pitchFamily="34" charset="0"/>
                        </a:rPr>
                        <a:t>Landunit</a:t>
                      </a:r>
                      <a:endParaRPr lang="en-US" sz="8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
        <p:nvSpPr>
          <p:cNvPr id="4" name="Arrow: Striped Right 3">
            <a:extLst>
              <a:ext uri="{FF2B5EF4-FFF2-40B4-BE49-F238E27FC236}">
                <a16:creationId xmlns:a16="http://schemas.microsoft.com/office/drawing/2014/main" id="{C06A755A-EC6C-40FA-A392-D1F2FE2B199C}"/>
              </a:ext>
            </a:extLst>
          </p:cNvPr>
          <p:cNvSpPr/>
          <p:nvPr/>
        </p:nvSpPr>
        <p:spPr>
          <a:xfrm rot="10800000">
            <a:off x="8429055" y="3703596"/>
            <a:ext cx="452561" cy="25024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43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914400" y="1616306"/>
            <a:ext cx="7332454" cy="2246769"/>
          </a:xfrm>
          <a:prstGeom prst="rect">
            <a:avLst/>
          </a:prstGeom>
          <a:noFill/>
        </p:spPr>
        <p:txBody>
          <a:bodyPr wrap="square" rtlCol="0">
            <a:spAutoFit/>
          </a:bodyPr>
          <a:lstStyle/>
          <a:p>
            <a:r>
              <a:rPr lang="en-US" sz="2000" dirty="0">
                <a:solidFill>
                  <a:srgbClr val="053773"/>
                </a:solidFill>
              </a:rPr>
              <a:t>The final Soil Data Access </a:t>
            </a:r>
            <a:r>
              <a:rPr lang="en-US" sz="2000" dirty="0" err="1">
                <a:solidFill>
                  <a:srgbClr val="053773"/>
                </a:solidFill>
              </a:rPr>
              <a:t>landunit</a:t>
            </a:r>
            <a:r>
              <a:rPr lang="en-US" sz="2000" dirty="0">
                <a:solidFill>
                  <a:srgbClr val="053773"/>
                </a:solidFill>
              </a:rPr>
              <a:t> ratings for each of the resource concerns will be returned to CART for awarding of points. The publication date of the soils data will also be returned to CART as metadata. This will ensure that any of the Soil Quality Degradation ratings can be tied back to a particular version of SSURGO soils data. </a:t>
            </a:r>
            <a:r>
              <a:rPr lang="en-US" sz="2000" b="1" dirty="0">
                <a:solidFill>
                  <a:srgbClr val="053773"/>
                </a:solidFill>
              </a:rPr>
              <a:t>This is the only information that CART will use in calculating points.</a:t>
            </a:r>
          </a:p>
        </p:txBody>
      </p:sp>
      <p:sp>
        <p:nvSpPr>
          <p:cNvPr id="7" name="Title 4">
            <a:extLst>
              <a:ext uri="{FF2B5EF4-FFF2-40B4-BE49-F238E27FC236}">
                <a16:creationId xmlns:a16="http://schemas.microsoft.com/office/drawing/2014/main" id="{E53F6B8D-4972-4977-88FD-BA970B6AF1C3}"/>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Final </a:t>
            </a:r>
            <a:r>
              <a:rPr lang="en-US" sz="3000" dirty="0" err="1"/>
              <a:t>Landunit</a:t>
            </a:r>
            <a:r>
              <a:rPr lang="en-US" sz="3000" dirty="0"/>
              <a:t> Ratings </a:t>
            </a:r>
          </a:p>
        </p:txBody>
      </p:sp>
      <p:graphicFrame>
        <p:nvGraphicFramePr>
          <p:cNvPr id="3" name="Table 2">
            <a:extLst>
              <a:ext uri="{FF2B5EF4-FFF2-40B4-BE49-F238E27FC236}">
                <a16:creationId xmlns:a16="http://schemas.microsoft.com/office/drawing/2014/main" id="{351605C9-D210-4709-AD4B-63E65809B192}"/>
              </a:ext>
            </a:extLst>
          </p:cNvPr>
          <p:cNvGraphicFramePr>
            <a:graphicFrameLocks noGrp="1"/>
          </p:cNvGraphicFramePr>
          <p:nvPr>
            <p:extLst>
              <p:ext uri="{D42A27DB-BD31-4B8C-83A1-F6EECF244321}">
                <p14:modId xmlns:p14="http://schemas.microsoft.com/office/powerpoint/2010/main" val="3462179910"/>
              </p:ext>
            </p:extLst>
          </p:nvPr>
        </p:nvGraphicFramePr>
        <p:xfrm>
          <a:off x="1634576" y="4131526"/>
          <a:ext cx="5727700" cy="1619885"/>
        </p:xfrm>
        <a:graphic>
          <a:graphicData uri="http://schemas.openxmlformats.org/drawingml/2006/table">
            <a:tbl>
              <a:tblPr/>
              <a:tblGrid>
                <a:gridCol w="1409700">
                  <a:extLst>
                    <a:ext uri="{9D8B030D-6E8A-4147-A177-3AD203B41FA5}">
                      <a16:colId xmlns:a16="http://schemas.microsoft.com/office/drawing/2014/main" val="1993728639"/>
                    </a:ext>
                  </a:extLst>
                </a:gridCol>
                <a:gridCol w="2438400">
                  <a:extLst>
                    <a:ext uri="{9D8B030D-6E8A-4147-A177-3AD203B41FA5}">
                      <a16:colId xmlns:a16="http://schemas.microsoft.com/office/drawing/2014/main" val="845011261"/>
                    </a:ext>
                  </a:extLst>
                </a:gridCol>
                <a:gridCol w="1879600">
                  <a:extLst>
                    <a:ext uri="{9D8B030D-6E8A-4147-A177-3AD203B41FA5}">
                      <a16:colId xmlns:a16="http://schemas.microsoft.com/office/drawing/2014/main" val="3692243481"/>
                    </a:ext>
                  </a:extLst>
                </a:gridCol>
              </a:tblGrid>
              <a:tr h="352425">
                <a:tc>
                  <a:txBody>
                    <a:bodyPr/>
                    <a:lstStyle/>
                    <a:p>
                      <a:pPr algn="ctr" fontAlgn="ctr"/>
                      <a:r>
                        <a:rPr lang="en-US" sz="1100" b="1" i="0" u="none" strike="noStrike">
                          <a:solidFill>
                            <a:srgbClr val="000000"/>
                          </a:solidFill>
                          <a:effectLst/>
                          <a:latin typeface="Calibri" panose="020F0502020204030204" pitchFamily="34" charset="0"/>
                        </a:rPr>
                        <a:t>Landunit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err="1">
                          <a:solidFill>
                            <a:srgbClr val="000000"/>
                          </a:solidFill>
                          <a:effectLst/>
                          <a:latin typeface="Calibri" panose="020F0502020204030204" pitchFamily="34" charset="0"/>
                        </a:rPr>
                        <a:t>Landunit</a:t>
                      </a:r>
                      <a:r>
                        <a:rPr lang="en-US" sz="1100" b="1" i="0" u="none" strike="noStrike" dirty="0">
                          <a:solidFill>
                            <a:srgbClr val="000000"/>
                          </a:solidFill>
                          <a:effectLst/>
                          <a:latin typeface="Calibri" panose="020F0502020204030204" pitchFamily="34" charset="0"/>
                        </a:rPr>
                        <a:t> Ratings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effectLst/>
                          <a:latin typeface="Calibri" panose="020F0502020204030204" pitchFamily="34" charset="0"/>
                        </a:rPr>
                        <a:t>Soil Survey Publication 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60249924"/>
                  </a:ext>
                </a:extLst>
              </a:tr>
              <a:tr h="316865">
                <a:tc>
                  <a:txBody>
                    <a:bodyPr/>
                    <a:lstStyle/>
                    <a:p>
                      <a:pPr algn="l" fontAlgn="ctr"/>
                      <a:r>
                        <a:rPr lang="en-US" sz="1100" b="0" i="0" u="none" strike="noStrike">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dirty="0">
                          <a:solidFill>
                            <a:srgbClr val="000000"/>
                          </a:solidFill>
                          <a:effectLst/>
                          <a:latin typeface="Calibri" panose="020F0502020204030204" pitchFamily="34" charset="0"/>
                        </a:rPr>
                        <a:t>Agricultural Organic Soil Subsidence:4</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91753712"/>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100" b="0" i="0" u="none" strike="noStrike" dirty="0">
                          <a:solidFill>
                            <a:srgbClr val="000000"/>
                          </a:solidFill>
                          <a:effectLst/>
                          <a:latin typeface="Calibri" panose="020F0502020204030204" pitchFamily="34" charset="0"/>
                        </a:rPr>
                        <a:t>Organic Matter Depletion:2</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941411217"/>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1100" b="0" i="0" u="none" strike="noStrike" dirty="0">
                          <a:solidFill>
                            <a:srgbClr val="000000"/>
                          </a:solidFill>
                          <a:effectLst/>
                          <a:latin typeface="Calibri" panose="020F0502020204030204" pitchFamily="34" charset="0"/>
                        </a:rPr>
                        <a:t>Soil Susceptibility to Compaction:1</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dirty="0">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15350190"/>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100" b="0" i="0" u="none" strike="noStrike" dirty="0">
                          <a:solidFill>
                            <a:srgbClr val="000000"/>
                          </a:solidFill>
                          <a:effectLst/>
                          <a:latin typeface="Calibri" panose="020F0502020204030204" pitchFamily="34" charset="0"/>
                        </a:rPr>
                        <a:t>Surface Salt Concentration:2</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dirty="0">
                          <a:solidFill>
                            <a:srgbClr val="000000"/>
                          </a:solidFill>
                          <a:effectLst/>
                          <a:latin typeface="Calibri" panose="020F0502020204030204" pitchFamily="34" charset="0"/>
                        </a:rPr>
                        <a:t>WY629 2018-09-14 18:51:24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54589926"/>
                  </a:ext>
                </a:extLst>
              </a:tr>
            </a:tbl>
          </a:graphicData>
        </a:graphic>
      </p:graphicFrame>
    </p:spTree>
    <p:extLst>
      <p:ext uri="{BB962C8B-B14F-4D97-AF65-F5344CB8AC3E}">
        <p14:creationId xmlns:p14="http://schemas.microsoft.com/office/powerpoint/2010/main" val="2749578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75E6EE-6EC4-4F47-8C2F-008E0E2C47B5}"/>
              </a:ext>
            </a:extLst>
          </p:cNvPr>
          <p:cNvGraphicFramePr>
            <a:graphicFrameLocks noGrp="1"/>
          </p:cNvGraphicFramePr>
          <p:nvPr>
            <p:extLst>
              <p:ext uri="{D42A27DB-BD31-4B8C-83A1-F6EECF244321}">
                <p14:modId xmlns:p14="http://schemas.microsoft.com/office/powerpoint/2010/main" val="1015491914"/>
              </p:ext>
            </p:extLst>
          </p:nvPr>
        </p:nvGraphicFramePr>
        <p:xfrm>
          <a:off x="727760" y="1138008"/>
          <a:ext cx="7731125" cy="4501474"/>
        </p:xfrm>
        <a:graphic>
          <a:graphicData uri="http://schemas.openxmlformats.org/drawingml/2006/table">
            <a:tbl>
              <a:tblPr/>
              <a:tblGrid>
                <a:gridCol w="522483">
                  <a:extLst>
                    <a:ext uri="{9D8B030D-6E8A-4147-A177-3AD203B41FA5}">
                      <a16:colId xmlns:a16="http://schemas.microsoft.com/office/drawing/2014/main" val="3402050070"/>
                    </a:ext>
                  </a:extLst>
                </a:gridCol>
                <a:gridCol w="2100820">
                  <a:extLst>
                    <a:ext uri="{9D8B030D-6E8A-4147-A177-3AD203B41FA5}">
                      <a16:colId xmlns:a16="http://schemas.microsoft.com/office/drawing/2014/main" val="1941815402"/>
                    </a:ext>
                  </a:extLst>
                </a:gridCol>
                <a:gridCol w="1983805">
                  <a:extLst>
                    <a:ext uri="{9D8B030D-6E8A-4147-A177-3AD203B41FA5}">
                      <a16:colId xmlns:a16="http://schemas.microsoft.com/office/drawing/2014/main" val="903244117"/>
                    </a:ext>
                  </a:extLst>
                </a:gridCol>
                <a:gridCol w="2427372">
                  <a:extLst>
                    <a:ext uri="{9D8B030D-6E8A-4147-A177-3AD203B41FA5}">
                      <a16:colId xmlns:a16="http://schemas.microsoft.com/office/drawing/2014/main" val="3373601676"/>
                    </a:ext>
                  </a:extLst>
                </a:gridCol>
                <a:gridCol w="696645">
                  <a:extLst>
                    <a:ext uri="{9D8B030D-6E8A-4147-A177-3AD203B41FA5}">
                      <a16:colId xmlns:a16="http://schemas.microsoft.com/office/drawing/2014/main" val="2915508412"/>
                    </a:ext>
                  </a:extLst>
                </a:gridCol>
              </a:tblGrid>
              <a:tr h="343001">
                <a:tc>
                  <a:txBody>
                    <a:bodyPr/>
                    <a:lstStyle/>
                    <a:p>
                      <a:pPr algn="ctr" fontAlgn="ctr"/>
                      <a:r>
                        <a:rPr lang="en-US" sz="900" b="1" i="0" u="none" strike="noStrike">
                          <a:solidFill>
                            <a:srgbClr val="000000"/>
                          </a:solidFill>
                          <a:effectLst/>
                          <a:latin typeface="Calibri" panose="020F0502020204030204" pitchFamily="34" charset="0"/>
                        </a:rPr>
                        <a:t>Line</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CART Rating</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Soil Interpretation Name</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dirty="0">
                          <a:solidFill>
                            <a:srgbClr val="000000"/>
                          </a:solidFill>
                          <a:effectLst/>
                          <a:latin typeface="Calibri" panose="020F0502020204030204" pitchFamily="34" charset="0"/>
                        </a:rPr>
                        <a:t>Soil Interpretation Rating Class</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Calibri" panose="020F0502020204030204" pitchFamily="34" charset="0"/>
                        </a:rPr>
                        <a:t>Rating Number</a:t>
                      </a:r>
                    </a:p>
                  </a:txBody>
                  <a:tcPr marL="8167"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43594178"/>
                  </a:ext>
                </a:extLst>
              </a:tr>
              <a:tr h="218867">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High surface salinization risk or already saline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845236587"/>
                  </a:ext>
                </a:extLst>
              </a:tr>
              <a:tr h="218867">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Surface salinization risk</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3932285"/>
                  </a:ext>
                </a:extLst>
              </a:tr>
              <a:tr h="218867">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 surface salinization risk</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88757468"/>
                  </a:ext>
                </a:extLst>
              </a:tr>
              <a:tr h="218867">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Surface Salt Concentration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44019674"/>
                  </a:ext>
                </a:extLst>
              </a:tr>
              <a:tr h="218867">
                <a:tc>
                  <a:txBody>
                    <a:bodyPr/>
                    <a:lstStyle/>
                    <a:p>
                      <a:pPr algn="r" fontAlgn="ctr"/>
                      <a:r>
                        <a:rPr lang="en-US" sz="900" b="0" i="0" u="none" strike="noStrike">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3344744978"/>
                  </a:ext>
                </a:extLst>
              </a:tr>
              <a:tr h="218867">
                <a:tc>
                  <a:txBody>
                    <a:bodyPr/>
                    <a:lstStyle/>
                    <a:p>
                      <a:pPr algn="r" fontAlgn="ctr"/>
                      <a:r>
                        <a:rPr lang="en-US" sz="900" b="0" i="0" u="none" strike="noStrike">
                          <a:solidFill>
                            <a:srgbClr val="000000"/>
                          </a:solidFill>
                          <a:effectLst/>
                          <a:latin typeface="Calibri" panose="020F0502020204030204" pitchFamily="34" charset="0"/>
                        </a:rPr>
                        <a:t>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Medium</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86293424"/>
                  </a:ext>
                </a:extLst>
              </a:tr>
              <a:tr h="218867">
                <a:tc>
                  <a:txBody>
                    <a:bodyPr/>
                    <a:lstStyle/>
                    <a:p>
                      <a:pPr algn="r" fontAlgn="ctr"/>
                      <a:r>
                        <a:rPr lang="en-US" sz="900" b="0" i="0" u="none" strike="noStrike">
                          <a:solidFill>
                            <a:srgbClr val="000000"/>
                          </a:solidFill>
                          <a:effectLst/>
                          <a:latin typeface="Calibri" panose="020F0502020204030204" pitchFamily="34" charset="0"/>
                        </a:rPr>
                        <a:t>7</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1125043954"/>
                  </a:ext>
                </a:extLst>
              </a:tr>
              <a:tr h="218867">
                <a:tc>
                  <a:txBody>
                    <a:bodyPr/>
                    <a:lstStyle/>
                    <a:p>
                      <a:pPr algn="r" fontAlgn="ctr"/>
                      <a:r>
                        <a:rPr lang="en-US" sz="900" b="0" i="0" u="none" strike="noStrike">
                          <a:solidFill>
                            <a:srgbClr val="000000"/>
                          </a:solidFill>
                          <a:effectLst/>
                          <a:latin typeface="Calibri" panose="020F0502020204030204" pitchFamily="34" charset="0"/>
                        </a:rPr>
                        <a:t>8</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Soil Susceptibility to Compaction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5385023"/>
                  </a:ext>
                </a:extLst>
              </a:tr>
              <a:tr h="218867">
                <a:tc>
                  <a:txBody>
                    <a:bodyPr/>
                    <a:lstStyle/>
                    <a:p>
                      <a:pPr algn="r" fontAlgn="ctr"/>
                      <a:r>
                        <a:rPr lang="en-US" sz="900" b="0" i="0" u="none" strike="noStrike">
                          <a:solidFill>
                            <a:srgbClr val="000000"/>
                          </a:solidFill>
                          <a:effectLst/>
                          <a:latin typeface="Calibri" panose="020F0502020204030204" pitchFamily="34" charset="0"/>
                        </a:rPr>
                        <a:t>9</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OM depletion 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29576287"/>
                  </a:ext>
                </a:extLst>
              </a:tr>
              <a:tr h="218867">
                <a:tc>
                  <a:txBody>
                    <a:bodyPr/>
                    <a:lstStyle/>
                    <a:p>
                      <a:pPr algn="r" fontAlgn="ctr"/>
                      <a:r>
                        <a:rPr lang="en-US" sz="900" b="0" i="0" u="none" strike="noStrike">
                          <a:solidFill>
                            <a:srgbClr val="000000"/>
                          </a:solidFill>
                          <a:effectLst/>
                          <a:latin typeface="Calibri" panose="020F0502020204030204" pitchFamily="34" charset="0"/>
                        </a:rPr>
                        <a:t>10</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moderately high</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703042116"/>
                  </a:ext>
                </a:extLst>
              </a:tr>
              <a:tr h="218867">
                <a:tc>
                  <a:txBody>
                    <a:bodyPr/>
                    <a:lstStyle/>
                    <a:p>
                      <a:pPr algn="r" fontAlgn="ctr"/>
                      <a:r>
                        <a:rPr lang="en-US" sz="900" b="0" i="0" u="none" strike="noStrike">
                          <a:solidFill>
                            <a:srgbClr val="000000"/>
                          </a:solidFill>
                          <a:effectLst/>
                          <a:latin typeface="Calibri" panose="020F0502020204030204" pitchFamily="34" charset="0"/>
                        </a:rPr>
                        <a:t>11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59658967"/>
                  </a:ext>
                </a:extLst>
              </a:tr>
              <a:tr h="218867">
                <a:tc>
                  <a:txBody>
                    <a:bodyPr/>
                    <a:lstStyle/>
                    <a:p>
                      <a:pPr algn="r" fontAlgn="ctr"/>
                      <a:r>
                        <a:rPr lang="en-US" sz="900" b="0" i="0" u="none" strike="noStrike">
                          <a:solidFill>
                            <a:srgbClr val="000000"/>
                          </a:solidFill>
                          <a:effectLst/>
                          <a:latin typeface="Calibri" panose="020F0502020204030204" pitchFamily="34" charset="0"/>
                        </a:rPr>
                        <a:t>12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fontAlgn="ctr"/>
                      <a:r>
                        <a:rPr lang="en-US" sz="900" b="0" i="0" u="none" strike="noStrike">
                          <a:solidFill>
                            <a:srgbClr val="000000"/>
                          </a:solidFill>
                          <a:effectLst/>
                          <a:latin typeface="Calibri" panose="020F0502020204030204" pitchFamily="34" charset="0"/>
                        </a:rPr>
                        <a:t>OM depletion moderately 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extLst>
                  <a:ext uri="{0D108BD9-81ED-4DB2-BD59-A6C34878D82A}">
                    <a16:rowId xmlns:a16="http://schemas.microsoft.com/office/drawing/2014/main" val="1806416896"/>
                  </a:ext>
                </a:extLst>
              </a:tr>
              <a:tr h="218867">
                <a:tc>
                  <a:txBody>
                    <a:bodyPr/>
                    <a:lstStyle/>
                    <a:p>
                      <a:pPr algn="r" fontAlgn="ctr"/>
                      <a:r>
                        <a:rPr lang="en-US" sz="900" b="0" i="0" u="none" strike="noStrike">
                          <a:solidFill>
                            <a:srgbClr val="000000"/>
                          </a:solidFill>
                          <a:effectLst/>
                          <a:latin typeface="Calibri" panose="020F0502020204030204" pitchFamily="34" charset="0"/>
                        </a:rPr>
                        <a:t>13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Depletion:5</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dirty="0">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OM depletion low</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85032585"/>
                  </a:ext>
                </a:extLst>
              </a:tr>
              <a:tr h="218867">
                <a:tc>
                  <a:txBody>
                    <a:bodyPr/>
                    <a:lstStyle/>
                    <a:p>
                      <a:pPr algn="r" fontAlgn="ctr"/>
                      <a:r>
                        <a:rPr lang="en-US" sz="900" b="0" i="0" u="none" strike="noStrike">
                          <a:solidFill>
                            <a:srgbClr val="000000"/>
                          </a:solidFill>
                          <a:effectLst/>
                          <a:latin typeface="Calibri" panose="020F0502020204030204" pitchFamily="34" charset="0"/>
                        </a:rPr>
                        <a:t>14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Organic Matter Depletion:6</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dirty="0">
                          <a:solidFill>
                            <a:srgbClr val="000000"/>
                          </a:solidFill>
                          <a:effectLst/>
                          <a:latin typeface="Calibri" panose="020F0502020204030204" pitchFamily="34" charset="0"/>
                        </a:rPr>
                        <a:t>Organic Matter Depletion</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en-US" sz="900" b="0" i="0" u="none" strike="noStrike">
                          <a:solidFill>
                            <a:srgbClr val="000000"/>
                          </a:solidFill>
                          <a:effectLst/>
                          <a:latin typeface="Calibri" panose="020F0502020204030204" pitchFamily="34" charset="0"/>
                        </a:rPr>
                        <a:t>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87641914"/>
                  </a:ext>
                </a:extLst>
              </a:tr>
              <a:tr h="218867">
                <a:tc>
                  <a:txBody>
                    <a:bodyPr/>
                    <a:lstStyle/>
                    <a:p>
                      <a:pPr algn="r" fontAlgn="ctr"/>
                      <a:r>
                        <a:rPr lang="en-US" sz="900" b="0" i="0" u="none" strike="noStrike">
                          <a:solidFill>
                            <a:srgbClr val="000000"/>
                          </a:solidFill>
                          <a:effectLst/>
                          <a:latin typeface="Calibri" panose="020F0502020204030204" pitchFamily="34" charset="0"/>
                        </a:rPr>
                        <a:t>15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Subsidence:1</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900" b="0" i="0" u="none" strike="noStrike">
                          <a:solidFill>
                            <a:srgbClr val="000000"/>
                          </a:solidFill>
                          <a:effectLst/>
                          <a:latin typeface="Calibri" panose="020F0502020204030204" pitchFamily="34" charset="0"/>
                        </a:rPr>
                        <a:t>Severe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r" fontAlgn="ctr"/>
                      <a:r>
                        <a:rPr lang="en-US" sz="900" b="0" i="0" u="none" strike="noStrike">
                          <a:solidFill>
                            <a:srgbClr val="000000"/>
                          </a:solidFill>
                          <a:effectLst/>
                          <a:latin typeface="Calibri" panose="020F0502020204030204" pitchFamily="34" charset="0"/>
                        </a:rPr>
                        <a:t>1</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235183370"/>
                  </a:ext>
                </a:extLst>
              </a:tr>
              <a:tr h="218867">
                <a:tc>
                  <a:txBody>
                    <a:bodyPr/>
                    <a:lstStyle/>
                    <a:p>
                      <a:pPr algn="r" fontAlgn="ctr"/>
                      <a:r>
                        <a:rPr lang="en-US" sz="900" b="0" i="0" u="none" strike="noStrike">
                          <a:solidFill>
                            <a:srgbClr val="000000"/>
                          </a:solidFill>
                          <a:effectLst/>
                          <a:latin typeface="Calibri" panose="020F0502020204030204" pitchFamily="34" charset="0"/>
                        </a:rPr>
                        <a:t>16</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Subsidence:2</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900" b="0" i="0" u="none" strike="noStrike">
                          <a:solidFill>
                            <a:srgbClr val="000000"/>
                          </a:solidFill>
                          <a:effectLst/>
                          <a:latin typeface="Calibri" panose="020F0502020204030204" pitchFamily="34" charset="0"/>
                        </a:rPr>
                        <a:t>Moderate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900" b="0" i="0" u="none" strike="noStrike">
                          <a:solidFill>
                            <a:srgbClr val="000000"/>
                          </a:solidFill>
                          <a:effectLst/>
                          <a:latin typeface="Calibri" panose="020F0502020204030204" pitchFamily="34" charset="0"/>
                        </a:rPr>
                        <a:t>2</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67429480"/>
                  </a:ext>
                </a:extLst>
              </a:tr>
              <a:tr h="218867">
                <a:tc>
                  <a:txBody>
                    <a:bodyPr/>
                    <a:lstStyle/>
                    <a:p>
                      <a:pPr algn="r" fontAlgn="ctr"/>
                      <a:r>
                        <a:rPr lang="en-US" sz="900" b="0" i="0" u="none" strike="noStrike">
                          <a:solidFill>
                            <a:srgbClr val="000000"/>
                          </a:solidFill>
                          <a:effectLst/>
                          <a:latin typeface="Calibri" panose="020F0502020204030204" pitchFamily="34" charset="0"/>
                        </a:rPr>
                        <a:t>17</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Subsidence:3</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ctr"/>
                      <a:r>
                        <a:rPr lang="en-US" sz="900" b="0" i="0" u="none" strike="noStrike">
                          <a:solidFill>
                            <a:srgbClr val="000000"/>
                          </a:solidFill>
                          <a:effectLst/>
                          <a:latin typeface="Calibri" panose="020F0502020204030204" pitchFamily="34" charset="0"/>
                        </a:rPr>
                        <a:t>Low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r" fontAlgn="ctr"/>
                      <a:r>
                        <a:rPr lang="en-US" sz="900" b="0" i="0" u="none" strike="noStrike">
                          <a:solidFill>
                            <a:srgbClr val="000000"/>
                          </a:solidFill>
                          <a:effectLst/>
                          <a:latin typeface="Calibri" panose="020F0502020204030204" pitchFamily="34" charset="0"/>
                        </a:rPr>
                        <a:t>3</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2299980548"/>
                  </a:ext>
                </a:extLst>
              </a:tr>
              <a:tr h="218867">
                <a:tc>
                  <a:txBody>
                    <a:bodyPr/>
                    <a:lstStyle/>
                    <a:p>
                      <a:pPr algn="r" fontAlgn="ctr"/>
                      <a:r>
                        <a:rPr lang="en-US" sz="900" b="0" i="0" u="none" strike="noStrike">
                          <a:solidFill>
                            <a:srgbClr val="000000"/>
                          </a:solidFill>
                          <a:effectLst/>
                          <a:latin typeface="Calibri" panose="020F0502020204030204" pitchFamily="34" charset="0"/>
                        </a:rPr>
                        <a:t>18</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Agricultural Organic Soil Subsidence:4</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Mineral soil</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ctr"/>
                      <a:r>
                        <a:rPr lang="en-US" sz="900" b="0" i="0" u="none" strike="noStrike">
                          <a:solidFill>
                            <a:srgbClr val="000000"/>
                          </a:solidFill>
                          <a:effectLst/>
                          <a:latin typeface="Calibri" panose="020F0502020204030204" pitchFamily="34" charset="0"/>
                        </a:rPr>
                        <a:t>4</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75121971"/>
                  </a:ext>
                </a:extLst>
              </a:tr>
              <a:tr h="218867">
                <a:tc>
                  <a:txBody>
                    <a:bodyPr/>
                    <a:lstStyle/>
                    <a:p>
                      <a:pPr algn="r" fontAlgn="ctr"/>
                      <a:r>
                        <a:rPr lang="en-US" sz="900" b="0" i="0" u="none" strike="noStrike">
                          <a:solidFill>
                            <a:srgbClr val="000000"/>
                          </a:solidFill>
                          <a:effectLst/>
                          <a:latin typeface="Calibri" panose="020F0502020204030204" pitchFamily="34" charset="0"/>
                        </a:rPr>
                        <a:t>19</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Subsidence:5</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dirty="0">
                          <a:solidFill>
                            <a:srgbClr val="000000"/>
                          </a:solidFill>
                          <a:effectLst/>
                          <a:latin typeface="Calibri" panose="020F0502020204030204" pitchFamily="34" charset="0"/>
                        </a:rPr>
                        <a:t>Agricultural Organic Soil Subsidence</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ctr"/>
                      <a:r>
                        <a:rPr lang="en-US" sz="900" b="0" i="0" u="none" strike="noStrike">
                          <a:solidFill>
                            <a:srgbClr val="000000"/>
                          </a:solidFill>
                          <a:effectLst/>
                          <a:latin typeface="Calibri" panose="020F0502020204030204" pitchFamily="34" charset="0"/>
                        </a:rPr>
                        <a:t>Not rated</a:t>
                      </a:r>
                    </a:p>
                  </a:txBody>
                  <a:tcPr marL="73500" marR="8167"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ctr"/>
                      <a:r>
                        <a:rPr lang="en-US" sz="900" b="0" i="0" u="none" strike="noStrike" dirty="0">
                          <a:solidFill>
                            <a:srgbClr val="000000"/>
                          </a:solidFill>
                          <a:effectLst/>
                          <a:latin typeface="Calibri" panose="020F0502020204030204" pitchFamily="34" charset="0"/>
                        </a:rPr>
                        <a:t>5</a:t>
                      </a:r>
                    </a:p>
                  </a:txBody>
                  <a:tcPr marL="8167" marR="73500" marT="81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640778246"/>
                  </a:ext>
                </a:extLst>
              </a:tr>
            </a:tbl>
          </a:graphicData>
        </a:graphic>
      </p:graphicFrame>
      <p:sp>
        <p:nvSpPr>
          <p:cNvPr id="6" name="TextBox 5">
            <a:extLst>
              <a:ext uri="{FF2B5EF4-FFF2-40B4-BE49-F238E27FC236}">
                <a16:creationId xmlns:a16="http://schemas.microsoft.com/office/drawing/2014/main" id="{2B99FFBB-6E6D-47B3-ABBA-7DE99CF8CD08}"/>
              </a:ext>
            </a:extLst>
          </p:cNvPr>
          <p:cNvSpPr txBox="1"/>
          <p:nvPr/>
        </p:nvSpPr>
        <p:spPr>
          <a:xfrm>
            <a:off x="624247" y="684653"/>
            <a:ext cx="8181711" cy="400110"/>
          </a:xfrm>
          <a:prstGeom prst="rect">
            <a:avLst/>
          </a:prstGeom>
          <a:noFill/>
        </p:spPr>
        <p:txBody>
          <a:bodyPr wrap="square" rtlCol="0">
            <a:spAutoFit/>
          </a:bodyPr>
          <a:lstStyle/>
          <a:p>
            <a:r>
              <a:rPr lang="en-US" sz="2000" dirty="0">
                <a:solidFill>
                  <a:srgbClr val="053773"/>
                </a:solidFill>
              </a:rPr>
              <a:t>This domain table contains an ordered list of all possible rating values.</a:t>
            </a:r>
          </a:p>
        </p:txBody>
      </p:sp>
    </p:spTree>
    <p:extLst>
      <p:ext uri="{BB962C8B-B14F-4D97-AF65-F5344CB8AC3E}">
        <p14:creationId xmlns:p14="http://schemas.microsoft.com/office/powerpoint/2010/main" val="335626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solidFill>
                  <a:schemeClr val="accent2"/>
                </a:solidFill>
                <a:latin typeface="Calibri" panose="020F0502020204030204" pitchFamily="34" charset="0"/>
                <a:cs typeface="Calibri" panose="020F0502020204030204" pitchFamily="34" charset="0"/>
              </a:rPr>
              <a:t>What is CART?</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latin typeface="Calibri" panose="020F0502020204030204" pitchFamily="34" charset="0"/>
                <a:cs typeface="Calibri" panose="020F0502020204030204" pitchFamily="34" charset="0"/>
              </a:rPr>
              <a:t>2</a:t>
            </a:fld>
            <a:endParaRPr lang="en-US" dirty="0">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79A67DAB-D5F8-47CC-9AF8-E52ADC67B483}"/>
              </a:ext>
            </a:extLst>
          </p:cNvPr>
          <p:cNvSpPr>
            <a:spLocks noGrp="1"/>
          </p:cNvSpPr>
          <p:nvPr>
            <p:ph idx="1"/>
          </p:nvPr>
        </p:nvSpPr>
        <p:spPr/>
        <p:txBody>
          <a:bodyPr>
            <a:normAutofit/>
          </a:bodyPr>
          <a:lstStyle/>
          <a:p>
            <a:pPr marL="342900" indent="-342900">
              <a:buFont typeface="Arial" panose="020B0604020202020204" pitchFamily="34" charset="0"/>
              <a:buChar char="•"/>
            </a:pPr>
            <a:r>
              <a:rPr lang="en-US" sz="5400" u="sng" dirty="0">
                <a:latin typeface="Calibri" panose="020F0502020204030204" pitchFamily="34" charset="0"/>
                <a:cs typeface="Calibri" panose="020F0502020204030204" pitchFamily="34" charset="0"/>
              </a:rPr>
              <a:t>C</a:t>
            </a:r>
            <a:r>
              <a:rPr lang="en-US" sz="4400" dirty="0">
                <a:latin typeface="Calibri" panose="020F0502020204030204" pitchFamily="34" charset="0"/>
                <a:cs typeface="Calibri" panose="020F0502020204030204" pitchFamily="34" charset="0"/>
              </a:rPr>
              <a:t>onservation</a:t>
            </a:r>
          </a:p>
          <a:p>
            <a:pPr marL="342900" indent="-342900">
              <a:buFont typeface="Arial" panose="020B0604020202020204" pitchFamily="34" charset="0"/>
              <a:buChar char="•"/>
            </a:pPr>
            <a:r>
              <a:rPr lang="en-US" sz="5400" u="sng" dirty="0">
                <a:latin typeface="Calibri" panose="020F0502020204030204" pitchFamily="34" charset="0"/>
                <a:cs typeface="Calibri" panose="020F0502020204030204" pitchFamily="34" charset="0"/>
              </a:rPr>
              <a:t>A</a:t>
            </a:r>
            <a:r>
              <a:rPr lang="en-US" sz="4400" dirty="0">
                <a:latin typeface="Calibri" panose="020F0502020204030204" pitchFamily="34" charset="0"/>
                <a:cs typeface="Calibri" panose="020F0502020204030204" pitchFamily="34" charset="0"/>
              </a:rPr>
              <a:t>ssessment</a:t>
            </a:r>
          </a:p>
          <a:p>
            <a:pPr marL="342900" indent="-342900">
              <a:buFont typeface="Arial" panose="020B0604020202020204" pitchFamily="34" charset="0"/>
              <a:buChar char="•"/>
            </a:pPr>
            <a:r>
              <a:rPr lang="en-US" sz="5400" u="sng" dirty="0">
                <a:latin typeface="Calibri" panose="020F0502020204030204" pitchFamily="34" charset="0"/>
                <a:cs typeface="Calibri" panose="020F0502020204030204" pitchFamily="34" charset="0"/>
              </a:rPr>
              <a:t>R</a:t>
            </a:r>
            <a:r>
              <a:rPr lang="en-US" sz="4400" dirty="0">
                <a:latin typeface="Calibri" panose="020F0502020204030204" pitchFamily="34" charset="0"/>
                <a:cs typeface="Calibri" panose="020F0502020204030204" pitchFamily="34" charset="0"/>
              </a:rPr>
              <a:t>anking </a:t>
            </a:r>
          </a:p>
          <a:p>
            <a:pPr marL="342900" indent="-342900">
              <a:buFont typeface="Arial" panose="020B0604020202020204" pitchFamily="34" charset="0"/>
              <a:buChar char="•"/>
            </a:pPr>
            <a:r>
              <a:rPr lang="en-US" sz="5400" u="sng" dirty="0">
                <a:latin typeface="Calibri" panose="020F0502020204030204" pitchFamily="34" charset="0"/>
                <a:cs typeface="Calibri" panose="020F0502020204030204" pitchFamily="34" charset="0"/>
              </a:rPr>
              <a:t>T</a:t>
            </a:r>
            <a:r>
              <a:rPr lang="en-US" sz="4400" dirty="0">
                <a:latin typeface="Calibri" panose="020F0502020204030204" pitchFamily="34" charset="0"/>
                <a:cs typeface="Calibri" panose="020F0502020204030204" pitchFamily="34" charset="0"/>
              </a:rPr>
              <a:t>ool</a:t>
            </a:r>
            <a:endParaRPr lang="en-US" sz="40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D51A8288-9E15-4202-871D-746ACD87306C}"/>
              </a:ext>
            </a:extLst>
          </p:cNvPr>
          <p:cNvCxnSpPr>
            <a:cxnSpLocks/>
          </p:cNvCxnSpPr>
          <p:nvPr/>
        </p:nvCxnSpPr>
        <p:spPr>
          <a:xfrm>
            <a:off x="0" y="1371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F129E235-3C1C-4D2D-8CC1-1CFBB2AAA25D}"/>
              </a:ext>
            </a:extLst>
          </p:cNvPr>
          <p:cNvSpPr txBox="1"/>
          <p:nvPr/>
        </p:nvSpPr>
        <p:spPr>
          <a:xfrm>
            <a:off x="3979773" y="1721548"/>
            <a:ext cx="4902412"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 of Business Practices to </a:t>
            </a:r>
            <a:r>
              <a:rPr lang="en-US" sz="2400" i="1" u="sng"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streamline</a:t>
            </a:r>
            <a:r>
              <a:rPr lang="en-US"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Conservation Planning and Program Delivery</a:t>
            </a:r>
          </a:p>
          <a:p>
            <a:pPr marL="342900" indent="-342900">
              <a:buFont typeface="Arial" panose="020B0604020202020204" pitchFamily="34" charset="0"/>
              <a:buChar char="•"/>
            </a:pPr>
            <a:endParaRPr lang="en-US"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Neutral integrated Information Technology (IT) Software Application</a:t>
            </a:r>
          </a:p>
          <a:p>
            <a:pPr marL="342900" indent="-342900">
              <a:buFont typeface="Arial" panose="020B0604020202020204" pitchFamily="34" charset="0"/>
              <a:buChar char="•"/>
            </a:pPr>
            <a:endParaRPr lang="en-US"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589DF47-2667-444B-885C-E91A0E411F93}"/>
              </a:ext>
            </a:extLst>
          </p:cNvPr>
          <p:cNvPicPr>
            <a:picLocks noChangeAspect="1"/>
          </p:cNvPicPr>
          <p:nvPr/>
        </p:nvPicPr>
        <p:blipFill>
          <a:blip r:embed="rId3"/>
          <a:stretch>
            <a:fillRect/>
          </a:stretch>
        </p:blipFill>
        <p:spPr>
          <a:xfrm>
            <a:off x="2918067" y="4531382"/>
            <a:ext cx="2917093" cy="1944728"/>
          </a:xfrm>
          <a:prstGeom prst="rect">
            <a:avLst/>
          </a:prstGeom>
        </p:spPr>
      </p:pic>
      <p:sp>
        <p:nvSpPr>
          <p:cNvPr id="8" name="Rectangle 7">
            <a:extLst>
              <a:ext uri="{FF2B5EF4-FFF2-40B4-BE49-F238E27FC236}">
                <a16:creationId xmlns:a16="http://schemas.microsoft.com/office/drawing/2014/main" id="{66453924-B10C-4FFE-BA42-3DF48CF0C909}"/>
              </a:ext>
            </a:extLst>
          </p:cNvPr>
          <p:cNvSpPr/>
          <p:nvPr/>
        </p:nvSpPr>
        <p:spPr>
          <a:xfrm>
            <a:off x="6220184" y="4531382"/>
            <a:ext cx="2217500"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2400" b="1" cap="none" spc="0" dirty="0">
                <a:ln/>
                <a:solidFill>
                  <a:schemeClr val="accent4"/>
                </a:solidFill>
                <a:effectLst/>
                <a:latin typeface="Calibri" panose="020F0502020204030204" pitchFamily="34" charset="0"/>
                <a:cs typeface="Calibri" panose="020F0502020204030204" pitchFamily="34" charset="0"/>
              </a:rPr>
              <a:t>Any USDA Conservation Program!</a:t>
            </a:r>
          </a:p>
        </p:txBody>
      </p:sp>
    </p:spTree>
    <p:extLst>
      <p:ext uri="{BB962C8B-B14F-4D97-AF65-F5344CB8AC3E}">
        <p14:creationId xmlns:p14="http://schemas.microsoft.com/office/powerpoint/2010/main" val="279404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A5AF9A6-DEC7-4DB1-A02D-AB3F19D5565A}"/>
              </a:ext>
            </a:extLst>
          </p:cNvPr>
          <p:cNvSpPr/>
          <p:nvPr/>
        </p:nvSpPr>
        <p:spPr>
          <a:xfrm>
            <a:off x="174187" y="2820382"/>
            <a:ext cx="2910078" cy="2308324"/>
          </a:xfrm>
          <a:prstGeom prst="rect">
            <a:avLst/>
          </a:prstGeom>
          <a:noFill/>
        </p:spPr>
        <p:txBody>
          <a:bodyPr wrap="square" lIns="91440" tIns="45720" rIns="91440" bIns="45720">
            <a:spAutoFit/>
          </a:bodyPr>
          <a:lstStyle/>
          <a:p>
            <a:r>
              <a:rPr lang="en-US" sz="2400" b="1" u="sng"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Secretary</a:t>
            </a:r>
            <a:r>
              <a:rPr lang="en-US" sz="24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=&gt;</a:t>
            </a:r>
          </a:p>
          <a:p>
            <a:pPr marL="342900" indent="-342900">
              <a:buFont typeface="Arial" panose="020B0604020202020204" pitchFamily="34" charset="0"/>
              <a:buChar char="•"/>
            </a:pPr>
            <a:r>
              <a:rPr lang="en-US" sz="2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Streamline Programs</a:t>
            </a:r>
          </a:p>
          <a:p>
            <a:pPr marL="342900" indent="-342900">
              <a:buFont typeface="Arial" panose="020B0604020202020204" pitchFamily="34" charset="0"/>
              <a:buChar char="•"/>
            </a:pPr>
            <a:r>
              <a:rPr lang="en-US" sz="2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Increase Efficiency</a:t>
            </a:r>
          </a:p>
          <a:p>
            <a:pPr marL="342900" indent="-342900">
              <a:buFont typeface="Arial" panose="020B0604020202020204" pitchFamily="34" charset="0"/>
              <a:buChar char="•"/>
            </a:pPr>
            <a:r>
              <a:rPr lang="en-US" sz="2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Improve </a:t>
            </a:r>
            <a:r>
              <a:rPr lang="en-US" sz="24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Customer Service</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a:xfrm>
            <a:off x="624986" y="6307890"/>
            <a:ext cx="2133600" cy="365125"/>
          </a:xfrm>
        </p:spPr>
        <p:txBody>
          <a:bodyPr/>
          <a:lstStyle/>
          <a:p>
            <a:fld id="{4219272A-714B-4394-91B3-C883D28F4F8C}" type="slidenum">
              <a:rPr lang="en-US" smtClean="0">
                <a:latin typeface="Calibri" panose="020F0502020204030204" pitchFamily="34" charset="0"/>
                <a:cs typeface="Calibri" panose="020F0502020204030204" pitchFamily="34" charset="0"/>
              </a:rPr>
              <a:t>3</a:t>
            </a:fld>
            <a:endParaRPr lang="en-US" dirty="0">
              <a:latin typeface="Calibri" panose="020F0502020204030204" pitchFamily="34" charset="0"/>
              <a:cs typeface="Calibri" panose="020F0502020204030204" pitchFamily="34" charset="0"/>
            </a:endParaRPr>
          </a:p>
        </p:txBody>
      </p:sp>
      <p:pic>
        <p:nvPicPr>
          <p:cNvPr id="8" name="Content Placeholder 8">
            <a:extLst>
              <a:ext uri="{FF2B5EF4-FFF2-40B4-BE49-F238E27FC236}">
                <a16:creationId xmlns:a16="http://schemas.microsoft.com/office/drawing/2014/main" id="{760257B3-0DA9-4015-ABA8-CF415F93AC1D}"/>
              </a:ext>
            </a:extLst>
          </p:cNvPr>
          <p:cNvPicPr>
            <a:picLocks noGrp="1" noChangeAspect="1"/>
          </p:cNvPicPr>
          <p:nvPr>
            <p:ph idx="1"/>
          </p:nvPr>
        </p:nvPicPr>
        <p:blipFill>
          <a:blip r:embed="rId3"/>
          <a:stretch>
            <a:fillRect/>
          </a:stretch>
        </p:blipFill>
        <p:spPr>
          <a:xfrm>
            <a:off x="3171892" y="2427354"/>
            <a:ext cx="2533459" cy="2818919"/>
          </a:xfrm>
        </p:spPr>
      </p:pic>
      <p:pic>
        <p:nvPicPr>
          <p:cNvPr id="9" name="Picture 8">
            <a:extLst>
              <a:ext uri="{FF2B5EF4-FFF2-40B4-BE49-F238E27FC236}">
                <a16:creationId xmlns:a16="http://schemas.microsoft.com/office/drawing/2014/main" id="{212BBA8B-C1BC-4AED-9EE0-B959AD827D77}"/>
              </a:ext>
            </a:extLst>
          </p:cNvPr>
          <p:cNvPicPr>
            <a:picLocks noChangeAspect="1"/>
          </p:cNvPicPr>
          <p:nvPr/>
        </p:nvPicPr>
        <p:blipFill>
          <a:blip r:embed="rId4"/>
          <a:stretch>
            <a:fillRect/>
          </a:stretch>
        </p:blipFill>
        <p:spPr>
          <a:xfrm>
            <a:off x="3523129" y="2721310"/>
            <a:ext cx="1739451" cy="2166106"/>
          </a:xfrm>
          <a:prstGeom prst="rect">
            <a:avLst/>
          </a:prstGeom>
        </p:spPr>
      </p:pic>
      <p:cxnSp>
        <p:nvCxnSpPr>
          <p:cNvPr id="10" name="Connector: Curved 9">
            <a:extLst>
              <a:ext uri="{FF2B5EF4-FFF2-40B4-BE49-F238E27FC236}">
                <a16:creationId xmlns:a16="http://schemas.microsoft.com/office/drawing/2014/main" id="{E90DAAB1-3EFE-4528-BDAF-58CC5C993389}"/>
              </a:ext>
            </a:extLst>
          </p:cNvPr>
          <p:cNvCxnSpPr>
            <a:cxnSpLocks/>
            <a:stCxn id="8" idx="1"/>
          </p:cNvCxnSpPr>
          <p:nvPr/>
        </p:nvCxnSpPr>
        <p:spPr>
          <a:xfrm rot="10800000">
            <a:off x="1905000" y="3048000"/>
            <a:ext cx="1266892" cy="788814"/>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Connector: Curved 10">
            <a:extLst>
              <a:ext uri="{FF2B5EF4-FFF2-40B4-BE49-F238E27FC236}">
                <a16:creationId xmlns:a16="http://schemas.microsoft.com/office/drawing/2014/main" id="{3BEC1082-FAE3-4550-8577-9E77C25A981D}"/>
              </a:ext>
            </a:extLst>
          </p:cNvPr>
          <p:cNvCxnSpPr>
            <a:cxnSpLocks/>
            <a:stCxn id="8" idx="3"/>
            <a:endCxn id="24" idx="1"/>
          </p:cNvCxnSpPr>
          <p:nvPr/>
        </p:nvCxnSpPr>
        <p:spPr>
          <a:xfrm>
            <a:off x="5705351" y="3836814"/>
            <a:ext cx="528854" cy="137730"/>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or: Curved 11">
            <a:extLst>
              <a:ext uri="{FF2B5EF4-FFF2-40B4-BE49-F238E27FC236}">
                <a16:creationId xmlns:a16="http://schemas.microsoft.com/office/drawing/2014/main" id="{EE640353-67EC-4CA3-A730-7672C5F0E1D8}"/>
              </a:ext>
            </a:extLst>
          </p:cNvPr>
          <p:cNvCxnSpPr>
            <a:cxnSpLocks/>
            <a:stCxn id="8" idx="2"/>
            <a:endCxn id="14" idx="0"/>
          </p:cNvCxnSpPr>
          <p:nvPr/>
        </p:nvCxnSpPr>
        <p:spPr>
          <a:xfrm rot="5400000">
            <a:off x="4078065" y="5422284"/>
            <a:ext cx="536569" cy="184547"/>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or: Curved 12">
            <a:extLst>
              <a:ext uri="{FF2B5EF4-FFF2-40B4-BE49-F238E27FC236}">
                <a16:creationId xmlns:a16="http://schemas.microsoft.com/office/drawing/2014/main" id="{37B8FC05-9A02-4D20-B02C-07FB4784C172}"/>
              </a:ext>
            </a:extLst>
          </p:cNvPr>
          <p:cNvCxnSpPr>
            <a:cxnSpLocks/>
            <a:stCxn id="8" idx="0"/>
            <a:endCxn id="16" idx="3"/>
          </p:cNvCxnSpPr>
          <p:nvPr/>
        </p:nvCxnSpPr>
        <p:spPr>
          <a:xfrm rot="16200000" flipV="1">
            <a:off x="3653421" y="1642153"/>
            <a:ext cx="345285" cy="122511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5CE36C0-9275-4D51-9C9A-F5F642B48694}"/>
              </a:ext>
            </a:extLst>
          </p:cNvPr>
          <p:cNvSpPr/>
          <p:nvPr/>
        </p:nvSpPr>
        <p:spPr>
          <a:xfrm>
            <a:off x="865808" y="5782842"/>
            <a:ext cx="6776534" cy="830997"/>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Customers/Partners/Field Offices/NRCS of Future =&gt; </a:t>
            </a:r>
          </a:p>
          <a:p>
            <a:pPr algn="ctr"/>
            <a:r>
              <a:rPr lang="en-US"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Simplify - Streamline</a:t>
            </a:r>
          </a:p>
        </p:txBody>
      </p:sp>
      <p:sp>
        <p:nvSpPr>
          <p:cNvPr id="16" name="Rectangle 15">
            <a:extLst>
              <a:ext uri="{FF2B5EF4-FFF2-40B4-BE49-F238E27FC236}">
                <a16:creationId xmlns:a16="http://schemas.microsoft.com/office/drawing/2014/main" id="{701E909E-161D-4010-9C92-DE4FBD943869}"/>
              </a:ext>
            </a:extLst>
          </p:cNvPr>
          <p:cNvSpPr/>
          <p:nvPr/>
        </p:nvSpPr>
        <p:spPr>
          <a:xfrm>
            <a:off x="1294645" y="1481904"/>
            <a:ext cx="1918859" cy="120032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en-US" sz="2400" b="1" u="sng" cap="none" spc="0" dirty="0">
                <a:ln/>
                <a:solidFill>
                  <a:schemeClr val="accent4"/>
                </a:solidFill>
                <a:effectLst/>
                <a:latin typeface="Calibri" panose="020F0502020204030204" pitchFamily="34" charset="0"/>
                <a:cs typeface="Calibri" panose="020F0502020204030204" pitchFamily="34" charset="0"/>
              </a:rPr>
              <a:t>Farm Bill</a:t>
            </a:r>
            <a:r>
              <a:rPr lang="en-US" sz="2400" b="1" cap="none" spc="0" dirty="0">
                <a:ln/>
                <a:solidFill>
                  <a:schemeClr val="accent4"/>
                </a:solidFill>
                <a:effectLst/>
                <a:latin typeface="Calibri" panose="020F0502020204030204" pitchFamily="34" charset="0"/>
                <a:cs typeface="Calibri" panose="020F0502020204030204" pitchFamily="34" charset="0"/>
              </a:rPr>
              <a:t> =&gt; </a:t>
            </a:r>
          </a:p>
          <a:p>
            <a:pPr marL="342900" indent="-342900">
              <a:buFont typeface="Arial" panose="020B0604020202020204" pitchFamily="34" charset="0"/>
              <a:buChar char="•"/>
            </a:pPr>
            <a:r>
              <a:rPr lang="en-US" sz="2400" b="1" cap="none" spc="0" dirty="0">
                <a:ln/>
                <a:solidFill>
                  <a:schemeClr val="accent4"/>
                </a:solidFill>
                <a:effectLst/>
                <a:latin typeface="Calibri" panose="020F0502020204030204" pitchFamily="34" charset="0"/>
                <a:cs typeface="Calibri" panose="020F0502020204030204" pitchFamily="34" charset="0"/>
              </a:rPr>
              <a:t>Streamline</a:t>
            </a:r>
          </a:p>
          <a:p>
            <a:pPr marL="342900" indent="-342900">
              <a:buFont typeface="Arial" panose="020B0604020202020204" pitchFamily="34" charset="0"/>
              <a:buChar char="•"/>
            </a:pPr>
            <a:r>
              <a:rPr lang="en-US" sz="2400" b="1" dirty="0">
                <a:ln/>
                <a:solidFill>
                  <a:schemeClr val="accent4"/>
                </a:solidFill>
                <a:latin typeface="Calibri" panose="020F0502020204030204" pitchFamily="34" charset="0"/>
                <a:cs typeface="Calibri" panose="020F0502020204030204" pitchFamily="34" charset="0"/>
              </a:rPr>
              <a:t>16-times</a:t>
            </a:r>
            <a:endParaRPr lang="en-US" sz="2400" b="1" cap="none" spc="0" dirty="0">
              <a:ln/>
              <a:solidFill>
                <a:schemeClr val="accent4"/>
              </a:solidFill>
              <a:effectLst/>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DFE0A357-2317-4EAA-8AC9-12E845FF2B56}"/>
              </a:ext>
            </a:extLst>
          </p:cNvPr>
          <p:cNvSpPr/>
          <p:nvPr/>
        </p:nvSpPr>
        <p:spPr>
          <a:xfrm>
            <a:off x="4873044" y="1581471"/>
            <a:ext cx="3912289" cy="584775"/>
          </a:xfrm>
          <a:prstGeom prst="rect">
            <a:avLst/>
          </a:prstGeom>
          <a:noFill/>
        </p:spPr>
        <p:txBody>
          <a:bodyPr wrap="none" lIns="91440" tIns="45720" rIns="91440" bIns="45720">
            <a:spAutoFit/>
          </a:bodyPr>
          <a:lstStyle/>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Calibri" panose="020F0502020204030204" pitchFamily="34" charset="0"/>
                <a:cs typeface="Calibri" panose="020F0502020204030204" pitchFamily="34" charset="0"/>
              </a:rPr>
              <a:t>NRCS </a:t>
            </a:r>
            <a:r>
              <a:rPr lang="en-US" sz="3200" b="1" i="1" u="sng"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Calibri" panose="020F0502020204030204" pitchFamily="34" charset="0"/>
                <a:cs typeface="Calibri" panose="020F0502020204030204" pitchFamily="34" charset="0"/>
              </a:rPr>
              <a:t>must</a:t>
            </a: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latin typeface="Calibri" panose="020F0502020204030204" pitchFamily="34" charset="0"/>
                <a:cs typeface="Calibri" panose="020F0502020204030204" pitchFamily="34" charset="0"/>
              </a:rPr>
              <a:t> Streamline</a:t>
            </a:r>
          </a:p>
        </p:txBody>
      </p:sp>
      <p:sp>
        <p:nvSpPr>
          <p:cNvPr id="24" name="Rectangle 23">
            <a:extLst>
              <a:ext uri="{FF2B5EF4-FFF2-40B4-BE49-F238E27FC236}">
                <a16:creationId xmlns:a16="http://schemas.microsoft.com/office/drawing/2014/main" id="{37A5BBB0-D4BA-4C5F-84A7-26EA0B87F761}"/>
              </a:ext>
            </a:extLst>
          </p:cNvPr>
          <p:cNvSpPr/>
          <p:nvPr/>
        </p:nvSpPr>
        <p:spPr>
          <a:xfrm>
            <a:off x="6234205" y="2451050"/>
            <a:ext cx="2816273" cy="3046988"/>
          </a:xfrm>
          <a:prstGeom prst="rect">
            <a:avLst/>
          </a:prstGeom>
          <a:noFill/>
        </p:spPr>
        <p:txBody>
          <a:bodyPr wrap="square" lIns="91440" tIns="45720" rIns="91440" bIns="45720">
            <a:spAutoFit/>
          </a:bodyPr>
          <a:lstStyle/>
          <a:p>
            <a:r>
              <a:rPr lang="en-US" sz="2400" b="1" u="sng"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Chief Priorities</a:t>
            </a:r>
            <a:r>
              <a:rPr lang="en-US" sz="24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=&gt;</a:t>
            </a:r>
          </a:p>
          <a:p>
            <a:pPr marL="342900" indent="-342900">
              <a:buFont typeface="Arial" panose="020B0604020202020204" pitchFamily="34" charset="0"/>
              <a:buChar char="•"/>
            </a:pPr>
            <a:r>
              <a:rPr lang="en-US" sz="2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Implement 2018 Farm Bill</a:t>
            </a:r>
          </a:p>
          <a:p>
            <a:pPr marL="342900" indent="-342900">
              <a:buFont typeface="Arial" panose="020B0604020202020204" pitchFamily="34" charset="0"/>
              <a:buChar char="•"/>
            </a:pPr>
            <a:r>
              <a:rPr lang="en-US" sz="2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Streamline our process and program delivery</a:t>
            </a:r>
          </a:p>
          <a:p>
            <a:pPr marL="342900" indent="-342900">
              <a:buFont typeface="Arial" panose="020B0604020202020204" pitchFamily="34" charset="0"/>
              <a:buChar char="•"/>
            </a:pPr>
            <a:r>
              <a:rPr lang="en-US" sz="2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Improve </a:t>
            </a:r>
            <a:r>
              <a:rPr lang="en-US" sz="2400" b="0"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Customer Service</a:t>
            </a:r>
          </a:p>
        </p:txBody>
      </p:sp>
      <p:sp>
        <p:nvSpPr>
          <p:cNvPr id="43" name="Title 1">
            <a:extLst>
              <a:ext uri="{FF2B5EF4-FFF2-40B4-BE49-F238E27FC236}">
                <a16:creationId xmlns:a16="http://schemas.microsoft.com/office/drawing/2014/main" id="{B37D7804-4567-469E-AFE1-70BC9C196CC5}"/>
              </a:ext>
            </a:extLst>
          </p:cNvPr>
          <p:cNvSpPr>
            <a:spLocks noGrp="1"/>
          </p:cNvSpPr>
          <p:nvPr>
            <p:ph type="title"/>
          </p:nvPr>
        </p:nvSpPr>
        <p:spPr>
          <a:xfrm>
            <a:off x="261814" y="566615"/>
            <a:ext cx="8229600" cy="943708"/>
          </a:xfrm>
        </p:spPr>
        <p:txBody>
          <a:bodyPr>
            <a:normAutofit/>
          </a:bodyPr>
          <a:lstStyle/>
          <a:p>
            <a:r>
              <a:rPr lang="en-US" dirty="0">
                <a:solidFill>
                  <a:schemeClr val="accent2"/>
                </a:solidFill>
                <a:latin typeface="Calibri" panose="020F0502020204030204" pitchFamily="34" charset="0"/>
                <a:cs typeface="Calibri" panose="020F0502020204030204" pitchFamily="34" charset="0"/>
              </a:rPr>
              <a:t>Why CART?  (the picture is clear)</a:t>
            </a:r>
          </a:p>
        </p:txBody>
      </p:sp>
      <p:cxnSp>
        <p:nvCxnSpPr>
          <p:cNvPr id="44" name="Straight Connector 43">
            <a:extLst>
              <a:ext uri="{FF2B5EF4-FFF2-40B4-BE49-F238E27FC236}">
                <a16:creationId xmlns:a16="http://schemas.microsoft.com/office/drawing/2014/main" id="{97DC3AAA-F35F-459B-BCC0-7BC605CE468A}"/>
              </a:ext>
            </a:extLst>
          </p:cNvPr>
          <p:cNvCxnSpPr>
            <a:cxnSpLocks/>
          </p:cNvCxnSpPr>
          <p:nvPr/>
        </p:nvCxnSpPr>
        <p:spPr>
          <a:xfrm>
            <a:off x="22292" y="1371600"/>
            <a:ext cx="9144000"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4014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6C1519C-9549-42DC-AED7-2B82B099A895}"/>
              </a:ext>
            </a:extLst>
          </p:cNvPr>
          <p:cNvSpPr txBox="1"/>
          <p:nvPr/>
        </p:nvSpPr>
        <p:spPr>
          <a:xfrm>
            <a:off x="1714190" y="3632229"/>
            <a:ext cx="893347" cy="646331"/>
          </a:xfrm>
          <a:prstGeom prst="rect">
            <a:avLst/>
          </a:prstGeom>
          <a:solidFill>
            <a:schemeClr val="accent2">
              <a:lumMod val="50000"/>
            </a:schemeClr>
          </a:solidFill>
          <a:ln>
            <a:solidFill>
              <a:schemeClr val="tx1"/>
            </a:solidFill>
          </a:ln>
        </p:spPr>
        <p:txBody>
          <a:bodyPr wrap="square" rtlCol="0">
            <a:spAutoFit/>
          </a:bodyPr>
          <a:lstStyle/>
          <a:p>
            <a:r>
              <a:rPr lang="en-US" sz="900" dirty="0">
                <a:solidFill>
                  <a:schemeClr val="bg1">
                    <a:lumMod val="95000"/>
                  </a:schemeClr>
                </a:solidFill>
              </a:rPr>
              <a:t>Planner Creates Schedule</a:t>
            </a:r>
          </a:p>
          <a:p>
            <a:pPr marL="128588" indent="-128588">
              <a:buFont typeface="Arial" panose="020B0604020202020204" pitchFamily="34" charset="0"/>
              <a:buChar char="•"/>
            </a:pPr>
            <a:r>
              <a:rPr lang="en-US" sz="900" dirty="0">
                <a:solidFill>
                  <a:schemeClr val="bg1">
                    <a:lumMod val="95000"/>
                  </a:schemeClr>
                </a:solidFill>
              </a:rPr>
              <a:t>Pick PLUs</a:t>
            </a:r>
          </a:p>
        </p:txBody>
      </p:sp>
      <p:sp>
        <p:nvSpPr>
          <p:cNvPr id="7" name="TextBox 6">
            <a:extLst>
              <a:ext uri="{FF2B5EF4-FFF2-40B4-BE49-F238E27FC236}">
                <a16:creationId xmlns:a16="http://schemas.microsoft.com/office/drawing/2014/main" id="{20259FD8-81A8-4519-838B-E36A35710D63}"/>
              </a:ext>
            </a:extLst>
          </p:cNvPr>
          <p:cNvSpPr txBox="1"/>
          <p:nvPr/>
        </p:nvSpPr>
        <p:spPr>
          <a:xfrm>
            <a:off x="642566" y="3632065"/>
            <a:ext cx="893347" cy="646331"/>
          </a:xfrm>
          <a:prstGeom prst="rect">
            <a:avLst/>
          </a:prstGeom>
          <a:solidFill>
            <a:schemeClr val="bg2"/>
          </a:solidFill>
          <a:ln>
            <a:solidFill>
              <a:schemeClr val="tx1"/>
            </a:solidFill>
            <a:prstDash val="dash"/>
          </a:ln>
        </p:spPr>
        <p:txBody>
          <a:bodyPr wrap="square" rtlCol="0">
            <a:spAutoFit/>
          </a:bodyPr>
          <a:lstStyle/>
          <a:p>
            <a:r>
              <a:rPr lang="en-US" sz="900" dirty="0"/>
              <a:t>Planner Pre-Screens as determined by State</a:t>
            </a:r>
          </a:p>
        </p:txBody>
      </p:sp>
      <p:sp>
        <p:nvSpPr>
          <p:cNvPr id="8" name="TextBox 7">
            <a:extLst>
              <a:ext uri="{FF2B5EF4-FFF2-40B4-BE49-F238E27FC236}">
                <a16:creationId xmlns:a16="http://schemas.microsoft.com/office/drawing/2014/main" id="{E45A50A9-0763-4627-AFA9-F7D803437F36}"/>
              </a:ext>
            </a:extLst>
          </p:cNvPr>
          <p:cNvSpPr txBox="1"/>
          <p:nvPr/>
        </p:nvSpPr>
        <p:spPr>
          <a:xfrm>
            <a:off x="2769421" y="3561550"/>
            <a:ext cx="1344531" cy="2031325"/>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Planner Creates Assessment </a:t>
            </a:r>
          </a:p>
          <a:p>
            <a:pPr marL="128588" indent="-128588">
              <a:buFont typeface="Arial" panose="020B0604020202020204" pitchFamily="34" charset="0"/>
              <a:buChar char="•"/>
            </a:pPr>
            <a:r>
              <a:rPr lang="en-US" sz="900" dirty="0"/>
              <a:t>Select RC</a:t>
            </a:r>
          </a:p>
          <a:p>
            <a:pPr marL="128588" indent="-128588">
              <a:buFont typeface="Arial" panose="020B0604020202020204" pitchFamily="34" charset="0"/>
              <a:buChar char="•"/>
            </a:pPr>
            <a:r>
              <a:rPr lang="en-US" sz="900" dirty="0"/>
              <a:t>Assess Existing Condition including Existing Practices</a:t>
            </a:r>
          </a:p>
          <a:p>
            <a:pPr marL="128588" indent="-128588">
              <a:buFont typeface="Arial" panose="020B0604020202020204" pitchFamily="34" charset="0"/>
              <a:buChar char="•"/>
            </a:pPr>
            <a:r>
              <a:rPr lang="en-US" sz="900" dirty="0"/>
              <a:t>Select New Practice</a:t>
            </a:r>
          </a:p>
          <a:p>
            <a:pPr marL="128588" indent="-128588">
              <a:buFont typeface="Arial" panose="020B0604020202020204" pitchFamily="34" charset="0"/>
              <a:buChar char="•"/>
            </a:pPr>
            <a:r>
              <a:rPr lang="en-US" sz="900" dirty="0"/>
              <a:t>Planner Override</a:t>
            </a:r>
          </a:p>
          <a:p>
            <a:pPr marL="128588" indent="-128588">
              <a:buFont typeface="Arial" panose="020B0604020202020204" pitchFamily="34" charset="0"/>
              <a:buChar char="•"/>
            </a:pPr>
            <a:r>
              <a:rPr lang="en-US" sz="900" dirty="0"/>
              <a:t>Collect Special Concerns Info</a:t>
            </a:r>
          </a:p>
          <a:p>
            <a:pPr marL="128588" indent="-128588">
              <a:buFont typeface="Arial" panose="020B0604020202020204" pitchFamily="34" charset="0"/>
              <a:buChar char="•"/>
            </a:pPr>
            <a:r>
              <a:rPr lang="en-US" sz="900" dirty="0"/>
              <a:t>Complete Assessment</a:t>
            </a:r>
          </a:p>
          <a:p>
            <a:pPr marL="128588" indent="-128588">
              <a:buFont typeface="Arial" panose="020B0604020202020204" pitchFamily="34" charset="0"/>
              <a:buChar char="•"/>
            </a:pPr>
            <a:r>
              <a:rPr lang="en-US" sz="900" dirty="0"/>
              <a:t>Client Decision</a:t>
            </a:r>
          </a:p>
          <a:p>
            <a:pPr marL="128588" indent="-128588">
              <a:buFont typeface="Arial" panose="020B0604020202020204" pitchFamily="34" charset="0"/>
              <a:buChar char="•"/>
            </a:pPr>
            <a:endParaRPr lang="en-US" sz="900" dirty="0"/>
          </a:p>
        </p:txBody>
      </p:sp>
      <p:sp>
        <p:nvSpPr>
          <p:cNvPr id="9" name="TextBox 8">
            <a:extLst>
              <a:ext uri="{FF2B5EF4-FFF2-40B4-BE49-F238E27FC236}">
                <a16:creationId xmlns:a16="http://schemas.microsoft.com/office/drawing/2014/main" id="{7FA29512-7A5B-4564-885D-31B62B8D4295}"/>
              </a:ext>
            </a:extLst>
          </p:cNvPr>
          <p:cNvSpPr txBox="1"/>
          <p:nvPr/>
        </p:nvSpPr>
        <p:spPr>
          <a:xfrm>
            <a:off x="6831972" y="6049142"/>
            <a:ext cx="362124" cy="230832"/>
          </a:xfrm>
          <a:prstGeom prst="rect">
            <a:avLst/>
          </a:prstGeom>
          <a:solidFill>
            <a:schemeClr val="accent2">
              <a:lumMod val="50000"/>
            </a:schemeClr>
          </a:solidFill>
          <a:ln>
            <a:solidFill>
              <a:schemeClr val="tx1"/>
            </a:solidFill>
          </a:ln>
        </p:spPr>
        <p:txBody>
          <a:bodyPr wrap="square" rtlCol="0">
            <a:spAutoFit/>
          </a:bodyPr>
          <a:lstStyle/>
          <a:p>
            <a:r>
              <a:rPr lang="en-US" sz="900" dirty="0">
                <a:solidFill>
                  <a:schemeClr val="bg1">
                    <a:lumMod val="95000"/>
                  </a:schemeClr>
                </a:solidFill>
              </a:rPr>
              <a:t>CD</a:t>
            </a:r>
          </a:p>
        </p:txBody>
      </p:sp>
      <p:sp>
        <p:nvSpPr>
          <p:cNvPr id="10" name="TextBox 9">
            <a:extLst>
              <a:ext uri="{FF2B5EF4-FFF2-40B4-BE49-F238E27FC236}">
                <a16:creationId xmlns:a16="http://schemas.microsoft.com/office/drawing/2014/main" id="{F7DFB695-9301-4493-8CAF-4FEB539ABF16}"/>
              </a:ext>
            </a:extLst>
          </p:cNvPr>
          <p:cNvSpPr txBox="1"/>
          <p:nvPr/>
        </p:nvSpPr>
        <p:spPr>
          <a:xfrm>
            <a:off x="6804709" y="1963193"/>
            <a:ext cx="506043" cy="230832"/>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CART</a:t>
            </a:r>
          </a:p>
        </p:txBody>
      </p:sp>
      <p:sp>
        <p:nvSpPr>
          <p:cNvPr id="11" name="TextBox 10">
            <a:extLst>
              <a:ext uri="{FF2B5EF4-FFF2-40B4-BE49-F238E27FC236}">
                <a16:creationId xmlns:a16="http://schemas.microsoft.com/office/drawing/2014/main" id="{3B3342F1-CE17-4759-ABAD-841A4D085EE6}"/>
              </a:ext>
            </a:extLst>
          </p:cNvPr>
          <p:cNvSpPr txBox="1"/>
          <p:nvPr/>
        </p:nvSpPr>
        <p:spPr>
          <a:xfrm>
            <a:off x="4271796" y="3561550"/>
            <a:ext cx="1386641" cy="1338828"/>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Planner Ranks Assessment Practices</a:t>
            </a:r>
          </a:p>
          <a:p>
            <a:pPr marL="128588" indent="-128588">
              <a:buFont typeface="Arial" panose="020B0604020202020204" pitchFamily="34" charset="0"/>
              <a:buChar char="•"/>
            </a:pPr>
            <a:r>
              <a:rPr lang="en-US" sz="900" dirty="0"/>
              <a:t>Identify applicable Ranking Pools</a:t>
            </a:r>
          </a:p>
          <a:p>
            <a:pPr marL="128588" indent="-128588">
              <a:buFont typeface="Arial" panose="020B0604020202020204" pitchFamily="34" charset="0"/>
              <a:buChar char="•"/>
            </a:pPr>
            <a:r>
              <a:rPr lang="en-US" sz="900" dirty="0"/>
              <a:t>Score Priority Questions</a:t>
            </a:r>
          </a:p>
          <a:p>
            <a:pPr marL="128588" indent="-128588">
              <a:buFont typeface="Arial" panose="020B0604020202020204" pitchFamily="34" charset="0"/>
              <a:buChar char="•"/>
            </a:pPr>
            <a:r>
              <a:rPr lang="en-US" sz="900" dirty="0"/>
              <a:t>Finalize Score</a:t>
            </a:r>
          </a:p>
          <a:p>
            <a:pPr marL="128588" indent="-128588">
              <a:buFont typeface="Arial" panose="020B0604020202020204" pitchFamily="34" charset="0"/>
              <a:buChar char="•"/>
            </a:pPr>
            <a:r>
              <a:rPr lang="en-US" sz="900" dirty="0"/>
              <a:t>Estimate Cost by Ranking Pool</a:t>
            </a:r>
          </a:p>
        </p:txBody>
      </p:sp>
      <p:sp>
        <p:nvSpPr>
          <p:cNvPr id="12" name="TextBox 11">
            <a:extLst>
              <a:ext uri="{FF2B5EF4-FFF2-40B4-BE49-F238E27FC236}">
                <a16:creationId xmlns:a16="http://schemas.microsoft.com/office/drawing/2014/main" id="{F7DEE756-BC1A-42C4-A54D-735E1DC05858}"/>
              </a:ext>
            </a:extLst>
          </p:cNvPr>
          <p:cNvSpPr txBox="1"/>
          <p:nvPr/>
        </p:nvSpPr>
        <p:spPr>
          <a:xfrm>
            <a:off x="5828403" y="3645772"/>
            <a:ext cx="1003569" cy="784830"/>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Program Manager selects and approves applications</a:t>
            </a:r>
          </a:p>
        </p:txBody>
      </p:sp>
      <p:sp>
        <p:nvSpPr>
          <p:cNvPr id="13" name="TextBox 12">
            <a:extLst>
              <a:ext uri="{FF2B5EF4-FFF2-40B4-BE49-F238E27FC236}">
                <a16:creationId xmlns:a16="http://schemas.microsoft.com/office/drawing/2014/main" id="{3B044CC6-57B5-4E70-8DAB-76D85CFA4851}"/>
              </a:ext>
            </a:extLst>
          </p:cNvPr>
          <p:cNvSpPr txBox="1"/>
          <p:nvPr/>
        </p:nvSpPr>
        <p:spPr>
          <a:xfrm>
            <a:off x="6985775" y="3561549"/>
            <a:ext cx="893347" cy="1061829"/>
          </a:xfrm>
          <a:prstGeom prst="rect">
            <a:avLst/>
          </a:prstGeom>
          <a:solidFill>
            <a:schemeClr val="accent2">
              <a:lumMod val="50000"/>
            </a:schemeClr>
          </a:solidFill>
          <a:ln>
            <a:solidFill>
              <a:schemeClr val="tx1"/>
            </a:solidFill>
          </a:ln>
        </p:spPr>
        <p:txBody>
          <a:bodyPr wrap="square" rtlCol="0">
            <a:spAutoFit/>
          </a:bodyPr>
          <a:lstStyle/>
          <a:p>
            <a:r>
              <a:rPr lang="en-US" sz="900" dirty="0">
                <a:solidFill>
                  <a:schemeClr val="bg1">
                    <a:lumMod val="95000"/>
                  </a:schemeClr>
                </a:solidFill>
              </a:rPr>
              <a:t>Planner Completes Plan</a:t>
            </a:r>
          </a:p>
          <a:p>
            <a:pPr marL="128588" indent="-128588">
              <a:buFont typeface="Arial" panose="020B0604020202020204" pitchFamily="34" charset="0"/>
              <a:buChar char="•"/>
            </a:pPr>
            <a:r>
              <a:rPr lang="en-US" sz="900" dirty="0">
                <a:solidFill>
                  <a:schemeClr val="bg1">
                    <a:lumMod val="95000"/>
                  </a:schemeClr>
                </a:solidFill>
              </a:rPr>
              <a:t>Digitizes Practices </a:t>
            </a:r>
          </a:p>
          <a:p>
            <a:pPr marL="128588" indent="-128588">
              <a:buFont typeface="Arial" panose="020B0604020202020204" pitchFamily="34" charset="0"/>
              <a:buChar char="•"/>
            </a:pPr>
            <a:r>
              <a:rPr lang="en-US" sz="900" dirty="0">
                <a:solidFill>
                  <a:schemeClr val="bg1">
                    <a:lumMod val="95000"/>
                  </a:schemeClr>
                </a:solidFill>
              </a:rPr>
              <a:t>Contract Wizard</a:t>
            </a:r>
          </a:p>
        </p:txBody>
      </p:sp>
      <p:sp>
        <p:nvSpPr>
          <p:cNvPr id="14" name="TextBox 13">
            <a:extLst>
              <a:ext uri="{FF2B5EF4-FFF2-40B4-BE49-F238E27FC236}">
                <a16:creationId xmlns:a16="http://schemas.microsoft.com/office/drawing/2014/main" id="{910BA8B4-7E3B-483B-B827-74399B0FABBE}"/>
              </a:ext>
            </a:extLst>
          </p:cNvPr>
          <p:cNvSpPr txBox="1"/>
          <p:nvPr/>
        </p:nvSpPr>
        <p:spPr>
          <a:xfrm>
            <a:off x="8041006" y="3660553"/>
            <a:ext cx="702273" cy="507831"/>
          </a:xfrm>
          <a:prstGeom prst="rect">
            <a:avLst/>
          </a:prstGeom>
          <a:solidFill>
            <a:srgbClr val="7030A0"/>
          </a:solidFill>
          <a:ln>
            <a:solidFill>
              <a:schemeClr val="tx1"/>
            </a:solidFill>
          </a:ln>
        </p:spPr>
        <p:txBody>
          <a:bodyPr wrap="square" rtlCol="0">
            <a:spAutoFit/>
          </a:bodyPr>
          <a:lstStyle/>
          <a:p>
            <a:r>
              <a:rPr lang="en-US" sz="900" dirty="0">
                <a:solidFill>
                  <a:schemeClr val="bg1">
                    <a:lumMod val="95000"/>
                  </a:schemeClr>
                </a:solidFill>
              </a:rPr>
              <a:t>Planner Finalizes</a:t>
            </a:r>
          </a:p>
          <a:p>
            <a:r>
              <a:rPr lang="en-US" sz="900" dirty="0">
                <a:solidFill>
                  <a:schemeClr val="bg1">
                    <a:lumMod val="95000"/>
                  </a:schemeClr>
                </a:solidFill>
              </a:rPr>
              <a:t>Contract</a:t>
            </a:r>
          </a:p>
        </p:txBody>
      </p:sp>
      <p:sp>
        <p:nvSpPr>
          <p:cNvPr id="15" name="TextBox 14">
            <a:extLst>
              <a:ext uri="{FF2B5EF4-FFF2-40B4-BE49-F238E27FC236}">
                <a16:creationId xmlns:a16="http://schemas.microsoft.com/office/drawing/2014/main" id="{51DCB7EE-E5BA-443B-9EE0-9150A9DB9022}"/>
              </a:ext>
            </a:extLst>
          </p:cNvPr>
          <p:cNvSpPr txBox="1"/>
          <p:nvPr/>
        </p:nvSpPr>
        <p:spPr>
          <a:xfrm>
            <a:off x="7253328" y="6051727"/>
            <a:ext cx="692922" cy="230832"/>
          </a:xfrm>
          <a:prstGeom prst="rect">
            <a:avLst/>
          </a:prstGeom>
          <a:solidFill>
            <a:srgbClr val="7030A0"/>
          </a:solidFill>
          <a:ln>
            <a:solidFill>
              <a:schemeClr val="tx1"/>
            </a:solidFill>
          </a:ln>
        </p:spPr>
        <p:txBody>
          <a:bodyPr wrap="square" rtlCol="0">
            <a:spAutoFit/>
          </a:bodyPr>
          <a:lstStyle/>
          <a:p>
            <a:r>
              <a:rPr lang="en-US" sz="900" dirty="0">
                <a:solidFill>
                  <a:schemeClr val="bg1">
                    <a:lumMod val="95000"/>
                  </a:schemeClr>
                </a:solidFill>
              </a:rPr>
              <a:t>Protracts</a:t>
            </a:r>
          </a:p>
        </p:txBody>
      </p:sp>
      <p:sp>
        <p:nvSpPr>
          <p:cNvPr id="16" name="TextBox 15">
            <a:extLst>
              <a:ext uri="{FF2B5EF4-FFF2-40B4-BE49-F238E27FC236}">
                <a16:creationId xmlns:a16="http://schemas.microsoft.com/office/drawing/2014/main" id="{6223BA33-7589-4A9F-B107-38B060EFEDF1}"/>
              </a:ext>
            </a:extLst>
          </p:cNvPr>
          <p:cNvSpPr txBox="1"/>
          <p:nvPr/>
        </p:nvSpPr>
        <p:spPr>
          <a:xfrm>
            <a:off x="661853" y="6028799"/>
            <a:ext cx="4884645" cy="230832"/>
          </a:xfrm>
          <a:prstGeom prst="rect">
            <a:avLst/>
          </a:prstGeom>
          <a:solidFill>
            <a:srgbClr val="7030A0"/>
          </a:solidFill>
          <a:ln>
            <a:solidFill>
              <a:schemeClr val="tx1"/>
            </a:solidFill>
          </a:ln>
        </p:spPr>
        <p:txBody>
          <a:bodyPr wrap="square" rtlCol="0">
            <a:spAutoFit/>
          </a:bodyPr>
          <a:lstStyle/>
          <a:p>
            <a:r>
              <a:rPr lang="en-US" sz="900" dirty="0">
                <a:solidFill>
                  <a:schemeClr val="bg1">
                    <a:lumMod val="95000"/>
                  </a:schemeClr>
                </a:solidFill>
              </a:rPr>
              <a:t>May Start Application, including eligibility, but must be completed by end of Ranking Process</a:t>
            </a:r>
          </a:p>
        </p:txBody>
      </p:sp>
      <p:sp>
        <p:nvSpPr>
          <p:cNvPr id="17" name="TextBox 16">
            <a:extLst>
              <a:ext uri="{FF2B5EF4-FFF2-40B4-BE49-F238E27FC236}">
                <a16:creationId xmlns:a16="http://schemas.microsoft.com/office/drawing/2014/main" id="{FDCCA083-9C0E-4CA5-898C-5128E382F4BD}"/>
              </a:ext>
            </a:extLst>
          </p:cNvPr>
          <p:cNvSpPr txBox="1"/>
          <p:nvPr/>
        </p:nvSpPr>
        <p:spPr>
          <a:xfrm>
            <a:off x="658958" y="5713237"/>
            <a:ext cx="3454993" cy="230832"/>
          </a:xfrm>
          <a:prstGeom prst="rect">
            <a:avLst/>
          </a:prstGeom>
          <a:solidFill>
            <a:schemeClr val="bg2"/>
          </a:solidFill>
          <a:ln>
            <a:solidFill>
              <a:schemeClr val="tx1"/>
            </a:solidFill>
          </a:ln>
        </p:spPr>
        <p:txBody>
          <a:bodyPr wrap="square" rtlCol="0">
            <a:spAutoFit/>
          </a:bodyPr>
          <a:lstStyle/>
          <a:p>
            <a:r>
              <a:rPr lang="en-US" sz="900" dirty="0"/>
              <a:t>Client Info and/or Field Visits conducted as appropriate</a:t>
            </a:r>
          </a:p>
        </p:txBody>
      </p:sp>
      <p:cxnSp>
        <p:nvCxnSpPr>
          <p:cNvPr id="19" name="Straight Arrow Connector 18">
            <a:extLst>
              <a:ext uri="{FF2B5EF4-FFF2-40B4-BE49-F238E27FC236}">
                <a16:creationId xmlns:a16="http://schemas.microsoft.com/office/drawing/2014/main" id="{4C4B6FC4-9766-4282-A4AB-F48CC54D0C4D}"/>
              </a:ext>
            </a:extLst>
          </p:cNvPr>
          <p:cNvCxnSpPr>
            <a:stCxn id="7" idx="3"/>
            <a:endCxn id="6" idx="1"/>
          </p:cNvCxnSpPr>
          <p:nvPr/>
        </p:nvCxnSpPr>
        <p:spPr>
          <a:xfrm>
            <a:off x="1535913" y="3955231"/>
            <a:ext cx="178277" cy="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F62F04C-F3D3-417C-BFB9-DDFCC4835B77}"/>
              </a:ext>
            </a:extLst>
          </p:cNvPr>
          <p:cNvCxnSpPr/>
          <p:nvPr/>
        </p:nvCxnSpPr>
        <p:spPr>
          <a:xfrm>
            <a:off x="2603495" y="3889577"/>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B8EC5B-4E93-495C-9444-BD2C7715DEFF}"/>
              </a:ext>
            </a:extLst>
          </p:cNvPr>
          <p:cNvCxnSpPr/>
          <p:nvPr/>
        </p:nvCxnSpPr>
        <p:spPr>
          <a:xfrm>
            <a:off x="4117993" y="3888146"/>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4DDACC8-7ACA-4578-87BB-7D61086EEEAA}"/>
              </a:ext>
            </a:extLst>
          </p:cNvPr>
          <p:cNvCxnSpPr/>
          <p:nvPr/>
        </p:nvCxnSpPr>
        <p:spPr>
          <a:xfrm>
            <a:off x="5650354" y="3890673"/>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E859B77-F8E3-41DE-8F19-42C7BED9F920}"/>
              </a:ext>
            </a:extLst>
          </p:cNvPr>
          <p:cNvCxnSpPr/>
          <p:nvPr/>
        </p:nvCxnSpPr>
        <p:spPr>
          <a:xfrm>
            <a:off x="6839266" y="3888145"/>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B64B2B7-4C79-4A62-9A53-C81E20CCAFFC}"/>
              </a:ext>
            </a:extLst>
          </p:cNvPr>
          <p:cNvCxnSpPr/>
          <p:nvPr/>
        </p:nvCxnSpPr>
        <p:spPr>
          <a:xfrm>
            <a:off x="7865308" y="3890672"/>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C87F062-F3C5-4167-98B9-809AF0A80EE1}"/>
              </a:ext>
            </a:extLst>
          </p:cNvPr>
          <p:cNvSpPr txBox="1"/>
          <p:nvPr/>
        </p:nvSpPr>
        <p:spPr>
          <a:xfrm>
            <a:off x="4762970" y="1883511"/>
            <a:ext cx="1006634" cy="923330"/>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Program Manager Configuration of Ranking Pools</a:t>
            </a:r>
          </a:p>
          <a:p>
            <a:pPr marL="128588" indent="-128588">
              <a:buFont typeface="Arial" panose="020B0604020202020204" pitchFamily="34" charset="0"/>
              <a:buChar char="•"/>
            </a:pPr>
            <a:r>
              <a:rPr lang="en-US" sz="900" dirty="0"/>
              <a:t>Geospatial</a:t>
            </a:r>
          </a:p>
          <a:p>
            <a:pPr marL="128588" indent="-128588">
              <a:buFont typeface="Arial" panose="020B0604020202020204" pitchFamily="34" charset="0"/>
              <a:buChar char="•"/>
            </a:pPr>
            <a:r>
              <a:rPr lang="en-US" sz="900" dirty="0"/>
              <a:t>Questions</a:t>
            </a:r>
          </a:p>
        </p:txBody>
      </p:sp>
      <p:sp>
        <p:nvSpPr>
          <p:cNvPr id="27" name="TextBox 26">
            <a:extLst>
              <a:ext uri="{FF2B5EF4-FFF2-40B4-BE49-F238E27FC236}">
                <a16:creationId xmlns:a16="http://schemas.microsoft.com/office/drawing/2014/main" id="{90005532-181E-425E-941D-01900AB6DDDD}"/>
              </a:ext>
            </a:extLst>
          </p:cNvPr>
          <p:cNvSpPr txBox="1"/>
          <p:nvPr/>
        </p:nvSpPr>
        <p:spPr>
          <a:xfrm>
            <a:off x="2653873" y="1883511"/>
            <a:ext cx="1006634" cy="784830"/>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Assessment Question Configuration</a:t>
            </a:r>
          </a:p>
          <a:p>
            <a:pPr marL="128588" indent="-128588">
              <a:buFont typeface="Arial" panose="020B0604020202020204" pitchFamily="34" charset="0"/>
              <a:buChar char="•"/>
            </a:pPr>
            <a:r>
              <a:rPr lang="en-US" sz="900" dirty="0"/>
              <a:t>Geospatial</a:t>
            </a:r>
          </a:p>
          <a:p>
            <a:pPr marL="128588" indent="-128588">
              <a:buFont typeface="Arial" panose="020B0604020202020204" pitchFamily="34" charset="0"/>
              <a:buChar char="•"/>
            </a:pPr>
            <a:r>
              <a:rPr lang="en-US" sz="900" dirty="0"/>
              <a:t>Questions</a:t>
            </a:r>
          </a:p>
        </p:txBody>
      </p:sp>
      <p:sp>
        <p:nvSpPr>
          <p:cNvPr id="28" name="TextBox 27">
            <a:extLst>
              <a:ext uri="{FF2B5EF4-FFF2-40B4-BE49-F238E27FC236}">
                <a16:creationId xmlns:a16="http://schemas.microsoft.com/office/drawing/2014/main" id="{97D67E17-25CA-47F2-AFA5-63BD6F38B2BA}"/>
              </a:ext>
            </a:extLst>
          </p:cNvPr>
          <p:cNvSpPr txBox="1"/>
          <p:nvPr/>
        </p:nvSpPr>
        <p:spPr>
          <a:xfrm>
            <a:off x="1578682" y="1889382"/>
            <a:ext cx="1006634" cy="646331"/>
          </a:xfrm>
          <a:prstGeom prst="rect">
            <a:avLst/>
          </a:prstGeom>
          <a:solidFill>
            <a:schemeClr val="accent5">
              <a:lumMod val="60000"/>
              <a:lumOff val="40000"/>
            </a:schemeClr>
          </a:solidFill>
          <a:ln>
            <a:solidFill>
              <a:schemeClr val="tx1"/>
            </a:solidFill>
          </a:ln>
        </p:spPr>
        <p:txBody>
          <a:bodyPr wrap="square" rtlCol="0">
            <a:spAutoFit/>
          </a:bodyPr>
          <a:lstStyle/>
          <a:p>
            <a:r>
              <a:rPr lang="en-US" sz="900" dirty="0"/>
              <a:t>Resource Concern, Practices, and Points</a:t>
            </a:r>
          </a:p>
        </p:txBody>
      </p:sp>
      <p:sp>
        <p:nvSpPr>
          <p:cNvPr id="29" name="TextBox 28">
            <a:extLst>
              <a:ext uri="{FF2B5EF4-FFF2-40B4-BE49-F238E27FC236}">
                <a16:creationId xmlns:a16="http://schemas.microsoft.com/office/drawing/2014/main" id="{47981A27-F9F8-4664-9A78-2EAAA55D552B}"/>
              </a:ext>
            </a:extLst>
          </p:cNvPr>
          <p:cNvSpPr txBox="1"/>
          <p:nvPr/>
        </p:nvSpPr>
        <p:spPr>
          <a:xfrm>
            <a:off x="6137475" y="1962842"/>
            <a:ext cx="598212" cy="230832"/>
          </a:xfrm>
          <a:prstGeom prst="rect">
            <a:avLst/>
          </a:prstGeom>
          <a:solidFill>
            <a:schemeClr val="accent5">
              <a:lumMod val="60000"/>
              <a:lumOff val="40000"/>
            </a:schemeClr>
          </a:solidFill>
          <a:ln>
            <a:solidFill>
              <a:schemeClr val="tx1"/>
            </a:solidFill>
          </a:ln>
        </p:spPr>
        <p:txBody>
          <a:bodyPr wrap="square" rtlCol="0">
            <a:spAutoFit/>
          </a:bodyPr>
          <a:lstStyle/>
          <a:p>
            <a:r>
              <a:rPr lang="en-US" sz="900" dirty="0"/>
              <a:t>CPDES</a:t>
            </a:r>
          </a:p>
        </p:txBody>
      </p:sp>
      <p:sp>
        <p:nvSpPr>
          <p:cNvPr id="3" name="Rectangle 2">
            <a:extLst>
              <a:ext uri="{FF2B5EF4-FFF2-40B4-BE49-F238E27FC236}">
                <a16:creationId xmlns:a16="http://schemas.microsoft.com/office/drawing/2014/main" id="{7C5E8DE4-89D8-4835-8C1C-FC7817E09CDC}"/>
              </a:ext>
            </a:extLst>
          </p:cNvPr>
          <p:cNvSpPr/>
          <p:nvPr/>
        </p:nvSpPr>
        <p:spPr>
          <a:xfrm>
            <a:off x="658958" y="1779080"/>
            <a:ext cx="5293327" cy="10949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2B1A9FF6-9BE6-4BD6-95CE-04F2745B477A}"/>
              </a:ext>
            </a:extLst>
          </p:cNvPr>
          <p:cNvSpPr txBox="1"/>
          <p:nvPr/>
        </p:nvSpPr>
        <p:spPr>
          <a:xfrm>
            <a:off x="658959" y="1883511"/>
            <a:ext cx="871452" cy="577081"/>
          </a:xfrm>
          <a:prstGeom prst="rect">
            <a:avLst/>
          </a:prstGeom>
          <a:noFill/>
        </p:spPr>
        <p:txBody>
          <a:bodyPr wrap="square" rtlCol="0">
            <a:spAutoFit/>
          </a:bodyPr>
          <a:lstStyle/>
          <a:p>
            <a:r>
              <a:rPr lang="en-US" sz="1050" dirty="0"/>
              <a:t>Configured Prior to Workflow</a:t>
            </a:r>
          </a:p>
        </p:txBody>
      </p:sp>
      <p:sp>
        <p:nvSpPr>
          <p:cNvPr id="30" name="TextBox 29">
            <a:extLst>
              <a:ext uri="{FF2B5EF4-FFF2-40B4-BE49-F238E27FC236}">
                <a16:creationId xmlns:a16="http://schemas.microsoft.com/office/drawing/2014/main" id="{CE82146E-CF95-4FFA-A5D6-CBDB667F1C30}"/>
              </a:ext>
            </a:extLst>
          </p:cNvPr>
          <p:cNvSpPr txBox="1"/>
          <p:nvPr/>
        </p:nvSpPr>
        <p:spPr>
          <a:xfrm>
            <a:off x="7379774" y="1962842"/>
            <a:ext cx="353506" cy="230832"/>
          </a:xfrm>
          <a:prstGeom prst="rect">
            <a:avLst/>
          </a:prstGeom>
          <a:solidFill>
            <a:srgbClr val="FFC000"/>
          </a:solidFill>
          <a:ln>
            <a:solidFill>
              <a:schemeClr val="tx1"/>
            </a:solidFill>
          </a:ln>
        </p:spPr>
        <p:txBody>
          <a:bodyPr wrap="square" rtlCol="0">
            <a:spAutoFit/>
          </a:bodyPr>
          <a:lstStyle/>
          <a:p>
            <a:r>
              <a:rPr lang="en-US" sz="900" dirty="0"/>
              <a:t>FM</a:t>
            </a:r>
          </a:p>
        </p:txBody>
      </p:sp>
      <p:sp>
        <p:nvSpPr>
          <p:cNvPr id="31" name="TextBox 30">
            <a:extLst>
              <a:ext uri="{FF2B5EF4-FFF2-40B4-BE49-F238E27FC236}">
                <a16:creationId xmlns:a16="http://schemas.microsoft.com/office/drawing/2014/main" id="{E9A8CFB3-804C-459A-9306-D0D0CFB32B15}"/>
              </a:ext>
            </a:extLst>
          </p:cNvPr>
          <p:cNvSpPr txBox="1"/>
          <p:nvPr/>
        </p:nvSpPr>
        <p:spPr>
          <a:xfrm>
            <a:off x="3792301" y="1883372"/>
            <a:ext cx="838850" cy="507831"/>
          </a:xfrm>
          <a:prstGeom prst="rect">
            <a:avLst/>
          </a:prstGeom>
          <a:solidFill>
            <a:srgbClr val="FFC000"/>
          </a:solidFill>
          <a:ln>
            <a:solidFill>
              <a:schemeClr val="tx1"/>
            </a:solidFill>
          </a:ln>
        </p:spPr>
        <p:txBody>
          <a:bodyPr wrap="square" rtlCol="0">
            <a:spAutoFit/>
          </a:bodyPr>
          <a:lstStyle/>
          <a:p>
            <a:r>
              <a:rPr lang="en-US" sz="900" dirty="0"/>
              <a:t>Spending Plan and line items</a:t>
            </a:r>
          </a:p>
        </p:txBody>
      </p:sp>
      <p:cxnSp>
        <p:nvCxnSpPr>
          <p:cNvPr id="32" name="Straight Arrow Connector 31">
            <a:extLst>
              <a:ext uri="{FF2B5EF4-FFF2-40B4-BE49-F238E27FC236}">
                <a16:creationId xmlns:a16="http://schemas.microsoft.com/office/drawing/2014/main" id="{AEEFF04C-125A-4DB6-96CC-978457E9EF92}"/>
              </a:ext>
            </a:extLst>
          </p:cNvPr>
          <p:cNvCxnSpPr>
            <a:cxnSpLocks/>
            <a:stCxn id="31" idx="3"/>
          </p:cNvCxnSpPr>
          <p:nvPr/>
        </p:nvCxnSpPr>
        <p:spPr>
          <a:xfrm flipV="1">
            <a:off x="4631151" y="2056497"/>
            <a:ext cx="194617" cy="80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43B7E05-3164-4E04-B89F-B05BEFB62DA5}"/>
              </a:ext>
            </a:extLst>
          </p:cNvPr>
          <p:cNvSpPr txBox="1"/>
          <p:nvPr/>
        </p:nvSpPr>
        <p:spPr>
          <a:xfrm>
            <a:off x="553423" y="3193484"/>
            <a:ext cx="3454993" cy="230832"/>
          </a:xfrm>
          <a:prstGeom prst="rect">
            <a:avLst/>
          </a:prstGeom>
          <a:solidFill>
            <a:schemeClr val="bg2"/>
          </a:solidFill>
          <a:ln>
            <a:solidFill>
              <a:schemeClr val="tx1"/>
            </a:solidFill>
          </a:ln>
        </p:spPr>
        <p:txBody>
          <a:bodyPr wrap="square" rtlCol="0">
            <a:spAutoFit/>
          </a:bodyPr>
          <a:lstStyle/>
          <a:p>
            <a:r>
              <a:rPr lang="en-US" sz="900" dirty="0"/>
              <a:t>Request For Assistance </a:t>
            </a:r>
          </a:p>
        </p:txBody>
      </p:sp>
      <p:sp>
        <p:nvSpPr>
          <p:cNvPr id="34" name="TextBox 33">
            <a:extLst>
              <a:ext uri="{FF2B5EF4-FFF2-40B4-BE49-F238E27FC236}">
                <a16:creationId xmlns:a16="http://schemas.microsoft.com/office/drawing/2014/main" id="{D14D26BB-13A9-405E-8B8F-01AF776B8F30}"/>
              </a:ext>
            </a:extLst>
          </p:cNvPr>
          <p:cNvSpPr txBox="1"/>
          <p:nvPr/>
        </p:nvSpPr>
        <p:spPr>
          <a:xfrm>
            <a:off x="5609800" y="6054154"/>
            <a:ext cx="506043" cy="230832"/>
          </a:xfrm>
          <a:prstGeom prst="rect">
            <a:avLst/>
          </a:prstGeom>
          <a:solidFill>
            <a:schemeClr val="accent1">
              <a:lumMod val="40000"/>
              <a:lumOff val="60000"/>
            </a:schemeClr>
          </a:solidFill>
          <a:ln>
            <a:solidFill>
              <a:schemeClr val="tx1"/>
            </a:solidFill>
          </a:ln>
        </p:spPr>
        <p:txBody>
          <a:bodyPr wrap="square" rtlCol="0">
            <a:spAutoFit/>
          </a:bodyPr>
          <a:lstStyle/>
          <a:p>
            <a:r>
              <a:rPr lang="en-US" sz="900" dirty="0"/>
              <a:t>CART</a:t>
            </a:r>
          </a:p>
        </p:txBody>
      </p:sp>
      <p:sp>
        <p:nvSpPr>
          <p:cNvPr id="35" name="Title 1">
            <a:extLst>
              <a:ext uri="{FF2B5EF4-FFF2-40B4-BE49-F238E27FC236}">
                <a16:creationId xmlns:a16="http://schemas.microsoft.com/office/drawing/2014/main" id="{6803ACFA-5A6E-420E-AE63-66317F547EFD}"/>
              </a:ext>
            </a:extLst>
          </p:cNvPr>
          <p:cNvSpPr>
            <a:spLocks noGrp="1"/>
          </p:cNvSpPr>
          <p:nvPr>
            <p:ph type="title"/>
          </p:nvPr>
        </p:nvSpPr>
        <p:spPr>
          <a:xfrm>
            <a:off x="261814" y="566615"/>
            <a:ext cx="8229600" cy="943708"/>
          </a:xfrm>
        </p:spPr>
        <p:txBody>
          <a:bodyPr>
            <a:normAutofit/>
          </a:bodyPr>
          <a:lstStyle/>
          <a:p>
            <a:r>
              <a:rPr lang="en-US" dirty="0">
                <a:solidFill>
                  <a:schemeClr val="accent2"/>
                </a:solidFill>
                <a:latin typeface="Calibri" panose="020F0502020204030204" pitchFamily="34" charset="0"/>
                <a:cs typeface="Calibri" panose="020F0502020204030204" pitchFamily="34" charset="0"/>
              </a:rPr>
              <a:t>CART structure (complicated version)</a:t>
            </a:r>
          </a:p>
        </p:txBody>
      </p:sp>
      <p:cxnSp>
        <p:nvCxnSpPr>
          <p:cNvPr id="36" name="Straight Connector 35">
            <a:extLst>
              <a:ext uri="{FF2B5EF4-FFF2-40B4-BE49-F238E27FC236}">
                <a16:creationId xmlns:a16="http://schemas.microsoft.com/office/drawing/2014/main" id="{E86CCD38-8FFE-4A27-A0B8-D2267452BAA0}"/>
              </a:ext>
            </a:extLst>
          </p:cNvPr>
          <p:cNvCxnSpPr>
            <a:cxnSpLocks/>
          </p:cNvCxnSpPr>
          <p:nvPr/>
        </p:nvCxnSpPr>
        <p:spPr>
          <a:xfrm>
            <a:off x="22292" y="1371600"/>
            <a:ext cx="9144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5" name="Rectangle 4">
            <a:extLst>
              <a:ext uri="{FF2B5EF4-FFF2-40B4-BE49-F238E27FC236}">
                <a16:creationId xmlns:a16="http://schemas.microsoft.com/office/drawing/2014/main" id="{C1B70A9E-E304-4C07-86A1-DFE48669548D}"/>
              </a:ext>
            </a:extLst>
          </p:cNvPr>
          <p:cNvSpPr/>
          <p:nvPr/>
        </p:nvSpPr>
        <p:spPr>
          <a:xfrm>
            <a:off x="937941" y="4483142"/>
            <a:ext cx="118494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CA</a:t>
            </a:r>
          </a:p>
        </p:txBody>
      </p:sp>
      <p:sp>
        <p:nvSpPr>
          <p:cNvPr id="18" name="Rectangle: Rounded Corners 17">
            <a:extLst>
              <a:ext uri="{FF2B5EF4-FFF2-40B4-BE49-F238E27FC236}">
                <a16:creationId xmlns:a16="http://schemas.microsoft.com/office/drawing/2014/main" id="{2466DB2F-37DC-418A-BF67-0D00A68CA54C}"/>
              </a:ext>
            </a:extLst>
          </p:cNvPr>
          <p:cNvSpPr/>
          <p:nvPr/>
        </p:nvSpPr>
        <p:spPr>
          <a:xfrm>
            <a:off x="261814" y="3047184"/>
            <a:ext cx="8653586" cy="342981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3252C85-C19A-4C01-9A56-0684D21DAECD}"/>
              </a:ext>
            </a:extLst>
          </p:cNvPr>
          <p:cNvSpPr/>
          <p:nvPr/>
        </p:nvSpPr>
        <p:spPr>
          <a:xfrm>
            <a:off x="6177055" y="2193674"/>
            <a:ext cx="110799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alpha val="50000"/>
                  </a:schemeClr>
                </a:solidFill>
                <a:effectLst/>
              </a:rPr>
              <a:t>RT</a:t>
            </a:r>
          </a:p>
        </p:txBody>
      </p:sp>
      <p:sp>
        <p:nvSpPr>
          <p:cNvPr id="38" name="TextBox 37">
            <a:extLst>
              <a:ext uri="{FF2B5EF4-FFF2-40B4-BE49-F238E27FC236}">
                <a16:creationId xmlns:a16="http://schemas.microsoft.com/office/drawing/2014/main" id="{1B3B7121-55D0-43F8-9BF6-6250AE22465C}"/>
              </a:ext>
            </a:extLst>
          </p:cNvPr>
          <p:cNvSpPr txBox="1"/>
          <p:nvPr/>
        </p:nvSpPr>
        <p:spPr>
          <a:xfrm>
            <a:off x="4213731" y="5351391"/>
            <a:ext cx="698037" cy="230832"/>
          </a:xfrm>
          <a:prstGeom prst="rect">
            <a:avLst/>
          </a:prstGeom>
          <a:solidFill>
            <a:srgbClr val="92D050"/>
          </a:solidFill>
          <a:ln>
            <a:solidFill>
              <a:schemeClr val="tx1"/>
            </a:solidFill>
          </a:ln>
        </p:spPr>
        <p:txBody>
          <a:bodyPr wrap="square" rtlCol="0">
            <a:spAutoFit/>
          </a:bodyPr>
          <a:lstStyle/>
          <a:p>
            <a:pPr algn="ctr"/>
            <a:r>
              <a:rPr lang="en-US" sz="900" dirty="0"/>
              <a:t>CPA-52</a:t>
            </a:r>
          </a:p>
        </p:txBody>
      </p:sp>
      <p:sp>
        <p:nvSpPr>
          <p:cNvPr id="39" name="TextBox 38">
            <a:extLst>
              <a:ext uri="{FF2B5EF4-FFF2-40B4-BE49-F238E27FC236}">
                <a16:creationId xmlns:a16="http://schemas.microsoft.com/office/drawing/2014/main" id="{D0117D05-8C8A-4DF9-A4A5-95C89431E013}"/>
              </a:ext>
            </a:extLst>
          </p:cNvPr>
          <p:cNvSpPr txBox="1"/>
          <p:nvPr/>
        </p:nvSpPr>
        <p:spPr>
          <a:xfrm>
            <a:off x="6173574" y="6051727"/>
            <a:ext cx="600808" cy="230832"/>
          </a:xfrm>
          <a:prstGeom prst="rect">
            <a:avLst/>
          </a:prstGeom>
          <a:solidFill>
            <a:srgbClr val="92D050"/>
          </a:solidFill>
          <a:ln>
            <a:solidFill>
              <a:schemeClr val="tx1"/>
            </a:solidFill>
          </a:ln>
        </p:spPr>
        <p:txBody>
          <a:bodyPr wrap="square" rtlCol="0">
            <a:spAutoFit/>
          </a:bodyPr>
          <a:lstStyle/>
          <a:p>
            <a:pPr algn="ctr"/>
            <a:r>
              <a:rPr lang="en-US" sz="900" dirty="0"/>
              <a:t>CPA-52</a:t>
            </a:r>
          </a:p>
        </p:txBody>
      </p:sp>
    </p:spTree>
    <p:extLst>
      <p:ext uri="{BB962C8B-B14F-4D97-AF65-F5344CB8AC3E}">
        <p14:creationId xmlns:p14="http://schemas.microsoft.com/office/powerpoint/2010/main" val="1900055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748985-FC1A-48CD-A68D-1211A216AE27}"/>
              </a:ext>
            </a:extLst>
          </p:cNvPr>
          <p:cNvPicPr>
            <a:picLocks noGrp="1" noChangeAspect="1"/>
          </p:cNvPicPr>
          <p:nvPr>
            <p:ph idx="1"/>
          </p:nvPr>
        </p:nvPicPr>
        <p:blipFill>
          <a:blip r:embed="rId2"/>
          <a:stretch>
            <a:fillRect/>
          </a:stretch>
        </p:blipFill>
        <p:spPr>
          <a:xfrm>
            <a:off x="381000" y="1520956"/>
            <a:ext cx="7649658" cy="4117844"/>
          </a:xfrm>
          <a:prstGeom prst="rect">
            <a:avLst/>
          </a:prstGeom>
        </p:spPr>
      </p:pic>
      <p:sp>
        <p:nvSpPr>
          <p:cNvPr id="4" name="Slide Number Placeholder 3">
            <a:extLst>
              <a:ext uri="{FF2B5EF4-FFF2-40B4-BE49-F238E27FC236}">
                <a16:creationId xmlns:a16="http://schemas.microsoft.com/office/drawing/2014/main" id="{AC8A8E65-9367-4B17-9AC9-610CC9DB61AE}"/>
              </a:ext>
            </a:extLst>
          </p:cNvPr>
          <p:cNvSpPr>
            <a:spLocks noGrp="1"/>
          </p:cNvSpPr>
          <p:nvPr>
            <p:ph type="sldNum" sz="quarter" idx="12"/>
          </p:nvPr>
        </p:nvSpPr>
        <p:spPr/>
        <p:txBody>
          <a:bodyPr/>
          <a:lstStyle/>
          <a:p>
            <a:fld id="{4219272A-714B-4394-91B3-C883D28F4F8C}" type="slidenum">
              <a:rPr lang="en-US" smtClean="0"/>
              <a:t>5</a:t>
            </a:fld>
            <a:endParaRPr lang="en-US" dirty="0"/>
          </a:p>
        </p:txBody>
      </p:sp>
      <p:sp>
        <p:nvSpPr>
          <p:cNvPr id="6" name="Title 1">
            <a:extLst>
              <a:ext uri="{FF2B5EF4-FFF2-40B4-BE49-F238E27FC236}">
                <a16:creationId xmlns:a16="http://schemas.microsoft.com/office/drawing/2014/main" id="{D22C2536-AE19-41C6-8146-DA9CA5754654}"/>
              </a:ext>
            </a:extLst>
          </p:cNvPr>
          <p:cNvSpPr txBox="1">
            <a:spLocks/>
          </p:cNvSpPr>
          <p:nvPr/>
        </p:nvSpPr>
        <p:spPr>
          <a:xfrm>
            <a:off x="457200" y="602057"/>
            <a:ext cx="8229600" cy="9437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58595B"/>
                </a:solidFill>
                <a:latin typeface="+mj-lt"/>
                <a:ea typeface="+mj-ea"/>
                <a:cs typeface="+mj-cs"/>
              </a:defRPr>
            </a:lvl1pPr>
          </a:lstStyle>
          <a:p>
            <a:r>
              <a:rPr lang="en-US" dirty="0">
                <a:solidFill>
                  <a:schemeClr val="accent2"/>
                </a:solidFill>
                <a:latin typeface="Calibri" panose="020F0502020204030204" pitchFamily="34" charset="0"/>
                <a:cs typeface="Calibri" panose="020F0502020204030204" pitchFamily="34" charset="0"/>
              </a:rPr>
              <a:t>CART structure (simplified version)</a:t>
            </a:r>
          </a:p>
        </p:txBody>
      </p:sp>
    </p:spTree>
    <p:extLst>
      <p:ext uri="{BB962C8B-B14F-4D97-AF65-F5344CB8AC3E}">
        <p14:creationId xmlns:p14="http://schemas.microsoft.com/office/powerpoint/2010/main" val="3263769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Quality Degradation</a:t>
            </a:r>
          </a:p>
        </p:txBody>
      </p:sp>
      <p:sp>
        <p:nvSpPr>
          <p:cNvPr id="7" name="TextBox 6">
            <a:extLst>
              <a:ext uri="{FF2B5EF4-FFF2-40B4-BE49-F238E27FC236}">
                <a16:creationId xmlns:a16="http://schemas.microsoft.com/office/drawing/2014/main" id="{490C9099-6959-457A-9DFD-4E19FAD8FC7E}"/>
              </a:ext>
            </a:extLst>
          </p:cNvPr>
          <p:cNvSpPr txBox="1"/>
          <p:nvPr/>
        </p:nvSpPr>
        <p:spPr>
          <a:xfrm>
            <a:off x="634040" y="1573187"/>
            <a:ext cx="8078636" cy="2343655"/>
          </a:xfrm>
          <a:prstGeom prst="rect">
            <a:avLst/>
          </a:prstGeom>
          <a:noFill/>
        </p:spPr>
        <p:txBody>
          <a:bodyPr wrap="square" rtlCol="0">
            <a:spAutoFit/>
          </a:bodyPr>
          <a:lstStyle/>
          <a:p>
            <a:pPr>
              <a:lnSpc>
                <a:spcPct val="150000"/>
              </a:lnSpc>
            </a:pPr>
            <a:r>
              <a:rPr lang="en-US" sz="2000" dirty="0">
                <a:solidFill>
                  <a:srgbClr val="053773"/>
                </a:solidFill>
              </a:rPr>
              <a:t>CART has four resource concerns related to Soil Quality Degradation and each will involve analysis of soil interpretation data from the Soil Data Access Query service. Soil maps and reports for these interpretations are also available from Web Soil Survey. Both applications are connecting to the same soils database.</a:t>
            </a:r>
          </a:p>
        </p:txBody>
      </p:sp>
      <p:graphicFrame>
        <p:nvGraphicFramePr>
          <p:cNvPr id="5" name="Table 4">
            <a:extLst>
              <a:ext uri="{FF2B5EF4-FFF2-40B4-BE49-F238E27FC236}">
                <a16:creationId xmlns:a16="http://schemas.microsoft.com/office/drawing/2014/main" id="{FF160D0F-36E6-4521-9388-4322279B2798}"/>
              </a:ext>
            </a:extLst>
          </p:cNvPr>
          <p:cNvGraphicFramePr>
            <a:graphicFrameLocks noGrp="1"/>
          </p:cNvGraphicFramePr>
          <p:nvPr>
            <p:extLst>
              <p:ext uri="{D42A27DB-BD31-4B8C-83A1-F6EECF244321}">
                <p14:modId xmlns:p14="http://schemas.microsoft.com/office/powerpoint/2010/main" val="1179572680"/>
              </p:ext>
            </p:extLst>
          </p:nvPr>
        </p:nvGraphicFramePr>
        <p:xfrm>
          <a:off x="753640" y="4091789"/>
          <a:ext cx="7731126" cy="1492356"/>
        </p:xfrm>
        <a:graphic>
          <a:graphicData uri="http://schemas.openxmlformats.org/drawingml/2006/table">
            <a:tbl>
              <a:tblPr/>
              <a:tblGrid>
                <a:gridCol w="319542">
                  <a:extLst>
                    <a:ext uri="{9D8B030D-6E8A-4147-A177-3AD203B41FA5}">
                      <a16:colId xmlns:a16="http://schemas.microsoft.com/office/drawing/2014/main" val="3606152099"/>
                    </a:ext>
                  </a:extLst>
                </a:gridCol>
                <a:gridCol w="3470574">
                  <a:extLst>
                    <a:ext uri="{9D8B030D-6E8A-4147-A177-3AD203B41FA5}">
                      <a16:colId xmlns:a16="http://schemas.microsoft.com/office/drawing/2014/main" val="988731539"/>
                    </a:ext>
                  </a:extLst>
                </a:gridCol>
                <a:gridCol w="3941010">
                  <a:extLst>
                    <a:ext uri="{9D8B030D-6E8A-4147-A177-3AD203B41FA5}">
                      <a16:colId xmlns:a16="http://schemas.microsoft.com/office/drawing/2014/main" val="3282105268"/>
                    </a:ext>
                  </a:extLst>
                </a:gridCol>
              </a:tblGrid>
              <a:tr h="310784">
                <a:tc>
                  <a:txBody>
                    <a:bodyPr/>
                    <a:lstStyle/>
                    <a:p>
                      <a:pPr algn="l" fontAlgn="b"/>
                      <a:r>
                        <a:rPr lang="en-US" sz="1000" b="0" i="0" u="none" strike="noStrike">
                          <a:solidFill>
                            <a:srgbClr val="000000"/>
                          </a:solidFill>
                          <a:effectLst/>
                          <a:latin typeface="Calibri" panose="020F0502020204030204" pitchFamily="34" charset="0"/>
                        </a:rPr>
                        <a:t> </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a:solidFill>
                            <a:srgbClr val="000000"/>
                          </a:solidFill>
                          <a:effectLst/>
                          <a:latin typeface="Arial" panose="020B0604020202020204" pitchFamily="34" charset="0"/>
                        </a:rPr>
                        <a:t>Resource Concern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a:solidFill>
                            <a:srgbClr val="000000"/>
                          </a:solidFill>
                          <a:effectLst/>
                          <a:latin typeface="Arial" panose="020B0604020202020204" pitchFamily="34" charset="0"/>
                        </a:rPr>
                        <a:t>Soil Interpretation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46292921"/>
                  </a:ext>
                </a:extLst>
              </a:tr>
              <a:tr h="295393">
                <a:tc>
                  <a:txBody>
                    <a:bodyPr/>
                    <a:lstStyle/>
                    <a:p>
                      <a:pPr algn="r" fontAlgn="b"/>
                      <a:r>
                        <a:rPr lang="en-US" sz="1300" b="0" i="0" u="none" strike="noStrike">
                          <a:solidFill>
                            <a:srgbClr val="000000"/>
                          </a:solidFill>
                          <a:effectLst/>
                          <a:latin typeface="Arial" panose="020B0604020202020204" pitchFamily="34" charset="0"/>
                        </a:rPr>
                        <a:t>1</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D0D0D"/>
                          </a:solidFill>
                          <a:effectLst/>
                          <a:latin typeface="Arial" panose="020B0604020202020204" pitchFamily="34" charset="0"/>
                        </a:rPr>
                        <a:t>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Agricultural Organic Soil 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646788"/>
                  </a:ext>
                </a:extLst>
              </a:tr>
              <a:tr h="295393">
                <a:tc>
                  <a:txBody>
                    <a:bodyPr/>
                    <a:lstStyle/>
                    <a:p>
                      <a:pPr algn="r" fontAlgn="b"/>
                      <a:r>
                        <a:rPr lang="en-US" sz="1300" b="0" i="0" u="none" strike="noStrike">
                          <a:solidFill>
                            <a:srgbClr val="000000"/>
                          </a:solidFill>
                          <a:effectLst/>
                          <a:latin typeface="Arial" panose="020B0604020202020204" pitchFamily="34" charset="0"/>
                        </a:rPr>
                        <a:t>2</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D0D0D"/>
                          </a:solidFill>
                          <a:effectLst/>
                          <a:latin typeface="Arial" panose="020B0604020202020204" pitchFamily="34" charset="0"/>
                        </a:rPr>
                        <a:t>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Soil Susceptibility to 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4300809"/>
                  </a:ext>
                </a:extLst>
              </a:tr>
              <a:tr h="295393">
                <a:tc>
                  <a:txBody>
                    <a:bodyPr/>
                    <a:lstStyle/>
                    <a:p>
                      <a:pPr algn="r" fontAlgn="b"/>
                      <a:r>
                        <a:rPr lang="en-US" sz="1300" b="0" i="0" u="none" strike="noStrike">
                          <a:solidFill>
                            <a:srgbClr val="000000"/>
                          </a:solidFill>
                          <a:effectLst/>
                          <a:latin typeface="Arial" panose="020B0604020202020204" pitchFamily="34" charset="0"/>
                        </a:rPr>
                        <a:t>3</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648667"/>
                  </a:ext>
                </a:extLst>
              </a:tr>
              <a:tr h="295393">
                <a:tc>
                  <a:txBody>
                    <a:bodyPr/>
                    <a:lstStyle/>
                    <a:p>
                      <a:pPr algn="r" fontAlgn="b"/>
                      <a:r>
                        <a:rPr lang="en-US" sz="1300" b="0" i="0" u="none" strike="noStrike">
                          <a:solidFill>
                            <a:srgbClr val="000000"/>
                          </a:solidFill>
                          <a:effectLst/>
                          <a:latin typeface="Arial" panose="020B0604020202020204" pitchFamily="34" charset="0"/>
                        </a:rPr>
                        <a:t>4</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Concentration of Salts and Other Chemicals</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Surface Salt Concentration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421325"/>
                  </a:ext>
                </a:extLst>
              </a:tr>
            </a:tbl>
          </a:graphicData>
        </a:graphic>
      </p:graphicFrame>
    </p:spTree>
    <p:extLst>
      <p:ext uri="{BB962C8B-B14F-4D97-AF65-F5344CB8AC3E}">
        <p14:creationId xmlns:p14="http://schemas.microsoft.com/office/powerpoint/2010/main" val="3528994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31E25F-3F9F-456E-ADC9-1C4E68CD8FC4}"/>
              </a:ext>
            </a:extLst>
          </p:cNvPr>
          <p:cNvSpPr txBox="1">
            <a:spLocks/>
          </p:cNvSpPr>
          <p:nvPr/>
        </p:nvSpPr>
        <p:spPr>
          <a:xfrm>
            <a:off x="261814" y="704631"/>
            <a:ext cx="8229600" cy="838236"/>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Data Access Requests by CART</a:t>
            </a:r>
          </a:p>
        </p:txBody>
      </p:sp>
      <p:sp>
        <p:nvSpPr>
          <p:cNvPr id="6" name="Content Placeholder 5">
            <a:extLst>
              <a:ext uri="{FF2B5EF4-FFF2-40B4-BE49-F238E27FC236}">
                <a16:creationId xmlns:a16="http://schemas.microsoft.com/office/drawing/2014/main" id="{7F7EBF6C-BFA9-4B3E-9D62-176569A5834E}"/>
              </a:ext>
            </a:extLst>
          </p:cNvPr>
          <p:cNvSpPr txBox="1">
            <a:spLocks/>
          </p:cNvSpPr>
          <p:nvPr/>
        </p:nvSpPr>
        <p:spPr>
          <a:xfrm>
            <a:off x="261815" y="1496688"/>
            <a:ext cx="4776529" cy="3920702"/>
          </a:xfrm>
          <a:prstGeom prst="rect">
            <a:avLst/>
          </a:prstGeom>
        </p:spPr>
        <p:txBody>
          <a:bodyPr>
            <a:normAutofit fontScale="25000" lnSpcReduction="20000"/>
          </a:bodyPr>
          <a:lst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nSpc>
                <a:spcPct val="120000"/>
              </a:lnSpc>
              <a:buFont typeface="Arial" panose="020B0604020202020204" pitchFamily="34" charset="0"/>
              <a:buChar char="•"/>
            </a:pPr>
            <a:r>
              <a:rPr lang="en-US" sz="8000" dirty="0"/>
              <a:t>The request for soils data begins once </a:t>
            </a:r>
            <a:r>
              <a:rPr lang="en-US" sz="8000" dirty="0" err="1"/>
              <a:t>landunits</a:t>
            </a:r>
            <a:r>
              <a:rPr lang="en-US" sz="8000" dirty="0"/>
              <a:t> have been selected.</a:t>
            </a:r>
          </a:p>
          <a:p>
            <a:pPr marL="342900" indent="-342900">
              <a:lnSpc>
                <a:spcPct val="120000"/>
              </a:lnSpc>
              <a:buFont typeface="Arial" panose="020B0604020202020204" pitchFamily="34" charset="0"/>
              <a:buChar char="•"/>
            </a:pPr>
            <a:r>
              <a:rPr lang="en-US" sz="8000" dirty="0"/>
              <a:t>The request is in the form of an SQL query and contains:</a:t>
            </a:r>
          </a:p>
          <a:p>
            <a:pPr marL="1085850" lvl="1" indent="-342900">
              <a:lnSpc>
                <a:spcPct val="120000"/>
              </a:lnSpc>
              <a:buFont typeface="Arial" panose="020B0604020202020204" pitchFamily="34" charset="0"/>
              <a:buChar char="•"/>
            </a:pPr>
            <a:r>
              <a:rPr lang="en-US" sz="7200" dirty="0" err="1"/>
              <a:t>Landunit</a:t>
            </a:r>
            <a:r>
              <a:rPr lang="en-US" sz="7200" dirty="0"/>
              <a:t> identifier</a:t>
            </a:r>
          </a:p>
          <a:p>
            <a:pPr marL="1085850" lvl="1" indent="-342900">
              <a:lnSpc>
                <a:spcPct val="120000"/>
              </a:lnSpc>
              <a:buFont typeface="Arial" panose="020B0604020202020204" pitchFamily="34" charset="0"/>
              <a:buChar char="•"/>
            </a:pPr>
            <a:r>
              <a:rPr lang="en-US" sz="7200" dirty="0"/>
              <a:t>Bounding coordinates</a:t>
            </a:r>
          </a:p>
          <a:p>
            <a:pPr marL="342900" indent="-342900">
              <a:lnSpc>
                <a:spcPct val="120000"/>
              </a:lnSpc>
              <a:buFont typeface="Arial" panose="020B0604020202020204" pitchFamily="34" charset="0"/>
              <a:buChar char="•"/>
            </a:pPr>
            <a:r>
              <a:rPr lang="en-US" sz="8000" dirty="0"/>
              <a:t>CART will automatically bundle the request and send it the to Soil Data Access Query Service.</a:t>
            </a:r>
          </a:p>
          <a:p>
            <a:pPr marL="342900" indent="-342900">
              <a:lnSpc>
                <a:spcPct val="120000"/>
              </a:lnSpc>
              <a:buFont typeface="Arial" panose="020B0604020202020204" pitchFamily="34" charset="0"/>
              <a:buChar char="•"/>
            </a:pPr>
            <a:r>
              <a:rPr lang="en-US" sz="8000" dirty="0"/>
              <a:t>Map layers are processed in the background</a:t>
            </a:r>
            <a:r>
              <a:rPr lang="en-US" sz="8000" i="1" dirty="0"/>
              <a:t>.</a:t>
            </a:r>
            <a:r>
              <a:rPr lang="en-US" sz="8000" b="1" dirty="0"/>
              <a:t> and are not displayed</a:t>
            </a:r>
            <a:r>
              <a:rPr lang="en-US" sz="8000" dirty="0"/>
              <a:t>.</a:t>
            </a:r>
            <a:endParaRPr lang="en-US" sz="8000" i="1" dirty="0"/>
          </a:p>
          <a:p>
            <a:pPr marL="342900" indent="-342900">
              <a:buFont typeface="Arial" panose="020B0604020202020204" pitchFamily="34" charset="0"/>
              <a:buChar char="•"/>
            </a:pPr>
            <a:endParaRPr lang="en-US" sz="2000" dirty="0"/>
          </a:p>
        </p:txBody>
      </p:sp>
      <p:grpSp>
        <p:nvGrpSpPr>
          <p:cNvPr id="14" name="Group 13">
            <a:extLst>
              <a:ext uri="{FF2B5EF4-FFF2-40B4-BE49-F238E27FC236}">
                <a16:creationId xmlns:a16="http://schemas.microsoft.com/office/drawing/2014/main" id="{3246A6EB-4E97-45B5-B37D-8663A1E32C6D}"/>
              </a:ext>
            </a:extLst>
          </p:cNvPr>
          <p:cNvGrpSpPr/>
          <p:nvPr/>
        </p:nvGrpSpPr>
        <p:grpSpPr>
          <a:xfrm>
            <a:off x="5029718" y="1513940"/>
            <a:ext cx="4037961" cy="3529865"/>
            <a:chOff x="5038344" y="1600200"/>
            <a:chExt cx="4037961" cy="3529865"/>
          </a:xfrm>
        </p:grpSpPr>
        <p:sp>
          <p:nvSpPr>
            <p:cNvPr id="8" name="TextBox 7">
              <a:extLst>
                <a:ext uri="{FF2B5EF4-FFF2-40B4-BE49-F238E27FC236}">
                  <a16:creationId xmlns:a16="http://schemas.microsoft.com/office/drawing/2014/main" id="{0A33FB1C-0EF3-4AAB-A0E1-BF84973E4454}"/>
                </a:ext>
              </a:extLst>
            </p:cNvPr>
            <p:cNvSpPr txBox="1"/>
            <p:nvPr/>
          </p:nvSpPr>
          <p:spPr>
            <a:xfrm>
              <a:off x="5651142" y="4822288"/>
              <a:ext cx="2955746" cy="307777"/>
            </a:xfrm>
            <a:prstGeom prst="rect">
              <a:avLst/>
            </a:prstGeom>
            <a:noFill/>
          </p:spPr>
          <p:txBody>
            <a:bodyPr wrap="none" rtlCol="0">
              <a:spAutoFit/>
            </a:bodyPr>
            <a:lstStyle/>
            <a:p>
              <a:r>
                <a:rPr lang="en-US" sz="1400" dirty="0"/>
                <a:t>Park County, Wyoming (245 acres)</a:t>
              </a:r>
            </a:p>
          </p:txBody>
        </p:sp>
        <p:pic>
          <p:nvPicPr>
            <p:cNvPr id="13" name="Picture 12">
              <a:extLst>
                <a:ext uri="{FF2B5EF4-FFF2-40B4-BE49-F238E27FC236}">
                  <a16:creationId xmlns:a16="http://schemas.microsoft.com/office/drawing/2014/main" id="{43FB2313-40CB-4B50-ABC8-01D120AD376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8344" y="1600200"/>
              <a:ext cx="4037961" cy="3200400"/>
            </a:xfrm>
            <a:prstGeom prst="rect">
              <a:avLst/>
            </a:prstGeom>
          </p:spPr>
        </p:pic>
      </p:grpSp>
    </p:spTree>
    <p:extLst>
      <p:ext uri="{BB962C8B-B14F-4D97-AF65-F5344CB8AC3E}">
        <p14:creationId xmlns:p14="http://schemas.microsoft.com/office/powerpoint/2010/main" val="1084376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1C0B1C50-5AEE-46D3-9812-F1A9FBD6DB60}"/>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Map data is processed in the background</a:t>
            </a:r>
          </a:p>
        </p:txBody>
      </p:sp>
      <p:sp>
        <p:nvSpPr>
          <p:cNvPr id="14" name="Arrow: Right 13">
            <a:extLst>
              <a:ext uri="{FF2B5EF4-FFF2-40B4-BE49-F238E27FC236}">
                <a16:creationId xmlns:a16="http://schemas.microsoft.com/office/drawing/2014/main" id="{968F603F-C855-4BB5-AA26-6CA259940A9D}"/>
              </a:ext>
            </a:extLst>
          </p:cNvPr>
          <p:cNvSpPr/>
          <p:nvPr/>
        </p:nvSpPr>
        <p:spPr>
          <a:xfrm>
            <a:off x="4183811" y="2734579"/>
            <a:ext cx="767751" cy="5779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60F89DF-F41D-4A02-A720-B73E9BF91D9E}"/>
              </a:ext>
            </a:extLst>
          </p:cNvPr>
          <p:cNvGrpSpPr/>
          <p:nvPr/>
        </p:nvGrpSpPr>
        <p:grpSpPr>
          <a:xfrm>
            <a:off x="77634" y="1522566"/>
            <a:ext cx="4036945" cy="3527565"/>
            <a:chOff x="0" y="1600200"/>
            <a:chExt cx="4036945" cy="3527565"/>
          </a:xfrm>
        </p:grpSpPr>
        <p:sp>
          <p:nvSpPr>
            <p:cNvPr id="6" name="TextBox 5">
              <a:extLst>
                <a:ext uri="{FF2B5EF4-FFF2-40B4-BE49-F238E27FC236}">
                  <a16:creationId xmlns:a16="http://schemas.microsoft.com/office/drawing/2014/main" id="{2EB0DFD7-2CCD-469A-BC1E-D39F30C5BA1C}"/>
                </a:ext>
              </a:extLst>
            </p:cNvPr>
            <p:cNvSpPr txBox="1"/>
            <p:nvPr/>
          </p:nvSpPr>
          <p:spPr>
            <a:xfrm>
              <a:off x="611620" y="4819988"/>
              <a:ext cx="2855337" cy="307777"/>
            </a:xfrm>
            <a:prstGeom prst="rect">
              <a:avLst/>
            </a:prstGeom>
            <a:noFill/>
          </p:spPr>
          <p:txBody>
            <a:bodyPr wrap="square" rtlCol="0">
              <a:spAutoFit/>
            </a:bodyPr>
            <a:lstStyle/>
            <a:p>
              <a:pPr algn="ctr"/>
              <a:r>
                <a:rPr lang="en-US" sz="1400" dirty="0"/>
                <a:t>Basic Soil Map</a:t>
              </a:r>
            </a:p>
          </p:txBody>
        </p:sp>
        <p:pic>
          <p:nvPicPr>
            <p:cNvPr id="4" name="Picture 3">
              <a:extLst>
                <a:ext uri="{FF2B5EF4-FFF2-40B4-BE49-F238E27FC236}">
                  <a16:creationId xmlns:a16="http://schemas.microsoft.com/office/drawing/2014/main" id="{29D6D113-C3FD-422E-970B-B38F272C742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1600200"/>
              <a:ext cx="4036945" cy="3200400"/>
            </a:xfrm>
            <a:prstGeom prst="rect">
              <a:avLst/>
            </a:prstGeom>
          </p:spPr>
        </p:pic>
      </p:grpSp>
      <p:grpSp>
        <p:nvGrpSpPr>
          <p:cNvPr id="15" name="Group 14">
            <a:extLst>
              <a:ext uri="{FF2B5EF4-FFF2-40B4-BE49-F238E27FC236}">
                <a16:creationId xmlns:a16="http://schemas.microsoft.com/office/drawing/2014/main" id="{E6DC5497-1A2D-4AAB-80D2-BA02498109AE}"/>
              </a:ext>
            </a:extLst>
          </p:cNvPr>
          <p:cNvGrpSpPr/>
          <p:nvPr/>
        </p:nvGrpSpPr>
        <p:grpSpPr>
          <a:xfrm>
            <a:off x="5025754" y="1513940"/>
            <a:ext cx="4036945" cy="3527562"/>
            <a:chOff x="5120640" y="1600200"/>
            <a:chExt cx="4036945" cy="3527562"/>
          </a:xfrm>
        </p:grpSpPr>
        <p:sp>
          <p:nvSpPr>
            <p:cNvPr id="8" name="TextBox 7">
              <a:extLst>
                <a:ext uri="{FF2B5EF4-FFF2-40B4-BE49-F238E27FC236}">
                  <a16:creationId xmlns:a16="http://schemas.microsoft.com/office/drawing/2014/main" id="{A15E1970-9B58-4A04-8C54-50A24513ADAC}"/>
                </a:ext>
              </a:extLst>
            </p:cNvPr>
            <p:cNvSpPr txBox="1"/>
            <p:nvPr/>
          </p:nvSpPr>
          <p:spPr>
            <a:xfrm>
              <a:off x="5620898" y="4819985"/>
              <a:ext cx="3010618" cy="307777"/>
            </a:xfrm>
            <a:prstGeom prst="rect">
              <a:avLst/>
            </a:prstGeom>
            <a:noFill/>
          </p:spPr>
          <p:txBody>
            <a:bodyPr wrap="square" rtlCol="0">
              <a:spAutoFit/>
            </a:bodyPr>
            <a:lstStyle/>
            <a:p>
              <a:pPr algn="ctr"/>
              <a:r>
                <a:rPr lang="en-US" sz="1400" dirty="0"/>
                <a:t> Risk of Surface Salt Concentration</a:t>
              </a:r>
            </a:p>
          </p:txBody>
        </p:sp>
        <p:pic>
          <p:nvPicPr>
            <p:cNvPr id="10" name="Picture 9">
              <a:extLst>
                <a:ext uri="{FF2B5EF4-FFF2-40B4-BE49-F238E27FC236}">
                  <a16:creationId xmlns:a16="http://schemas.microsoft.com/office/drawing/2014/main" id="{2426FBED-3C63-46D8-8DCD-2FD05CC2337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120640" y="1600200"/>
              <a:ext cx="4036945" cy="3200400"/>
            </a:xfrm>
            <a:prstGeom prst="rect">
              <a:avLst/>
            </a:prstGeom>
          </p:spPr>
        </p:pic>
      </p:grpSp>
      <p:sp>
        <p:nvSpPr>
          <p:cNvPr id="16" name="TextBox 15">
            <a:extLst>
              <a:ext uri="{FF2B5EF4-FFF2-40B4-BE49-F238E27FC236}">
                <a16:creationId xmlns:a16="http://schemas.microsoft.com/office/drawing/2014/main" id="{B56A98C5-830D-4C14-AF3A-6C080F39B23E}"/>
              </a:ext>
            </a:extLst>
          </p:cNvPr>
          <p:cNvSpPr txBox="1"/>
          <p:nvPr/>
        </p:nvSpPr>
        <p:spPr>
          <a:xfrm>
            <a:off x="77633" y="5037846"/>
            <a:ext cx="8039824" cy="1323439"/>
          </a:xfrm>
          <a:prstGeom prst="rect">
            <a:avLst/>
          </a:prstGeom>
          <a:noFill/>
        </p:spPr>
        <p:txBody>
          <a:bodyPr wrap="square" rtlCol="0">
            <a:spAutoFit/>
          </a:bodyPr>
          <a:lstStyle/>
          <a:p>
            <a:r>
              <a:rPr lang="en-US" sz="2000" dirty="0">
                <a:solidFill>
                  <a:srgbClr val="053773"/>
                </a:solidFill>
              </a:rPr>
              <a:t>The map on the left shows 8 different soils within this </a:t>
            </a:r>
            <a:r>
              <a:rPr lang="en-US" sz="2000" dirty="0" err="1">
                <a:solidFill>
                  <a:srgbClr val="053773"/>
                </a:solidFill>
              </a:rPr>
              <a:t>landunit</a:t>
            </a:r>
            <a:r>
              <a:rPr lang="en-US" sz="2000" dirty="0">
                <a:solidFill>
                  <a:srgbClr val="053773"/>
                </a:solidFill>
              </a:rPr>
              <a:t>. The map on the right side illustrates risk of surface salinization. The red polygon indicates an area of high risk for surface salinization, yellow areas have a moderate risk and green areas are low risk.</a:t>
            </a:r>
          </a:p>
        </p:txBody>
      </p:sp>
    </p:spTree>
    <p:extLst>
      <p:ext uri="{BB962C8B-B14F-4D97-AF65-F5344CB8AC3E}">
        <p14:creationId xmlns:p14="http://schemas.microsoft.com/office/powerpoint/2010/main" val="1963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445771"/>
            <a:ext cx="8654990" cy="1323439"/>
          </a:xfrm>
          <a:prstGeom prst="rect">
            <a:avLst/>
          </a:prstGeom>
          <a:noFill/>
        </p:spPr>
        <p:txBody>
          <a:bodyPr wrap="square" rtlCol="0">
            <a:spAutoFit/>
          </a:bodyPr>
          <a:lstStyle/>
          <a:p>
            <a:r>
              <a:rPr lang="en-US" sz="2000" dirty="0">
                <a:solidFill>
                  <a:srgbClr val="053773"/>
                </a:solidFill>
              </a:rPr>
              <a:t>Areas with the highest risk were assigned a rating value of 1. Areas with a lower risk were assigned a higher rating value. </a:t>
            </a:r>
            <a:r>
              <a:rPr lang="en-US" sz="2000" b="1" dirty="0">
                <a:solidFill>
                  <a:srgbClr val="053773"/>
                </a:solidFill>
              </a:rPr>
              <a:t>These rating values are calculated at the component level</a:t>
            </a:r>
            <a:r>
              <a:rPr lang="en-US" sz="2000" dirty="0">
                <a:solidFill>
                  <a:srgbClr val="053773"/>
                </a:solidFill>
              </a:rPr>
              <a:t>. Component acres are estimated using the spatial map unit polygon acres and </a:t>
            </a:r>
            <a:r>
              <a:rPr lang="en-US" sz="2000" dirty="0" err="1">
                <a:solidFill>
                  <a:srgbClr val="053773"/>
                </a:solidFill>
              </a:rPr>
              <a:t>comppct_r</a:t>
            </a:r>
            <a:r>
              <a:rPr lang="en-US" sz="2000" dirty="0">
                <a:solidFill>
                  <a:srgbClr val="053773"/>
                </a:solidFill>
              </a:rPr>
              <a:t>.</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323439"/>
          </a:xfrm>
          <a:prstGeom prst="rect">
            <a:avLst/>
          </a:prstGeom>
          <a:noFill/>
        </p:spPr>
        <p:txBody>
          <a:bodyPr wrap="square" rtlCol="0">
            <a:spAutoFit/>
          </a:bodyPr>
          <a:lstStyle/>
          <a:p>
            <a:r>
              <a:rPr lang="en-US" sz="2000" dirty="0">
                <a:solidFill>
                  <a:srgbClr val="053773"/>
                </a:solidFill>
              </a:rPr>
              <a:t>In the example below, the Query service returned statistics for the ‘Risk of Surface Salt Concentration’ within the </a:t>
            </a:r>
            <a:r>
              <a:rPr lang="en-US" sz="2000" dirty="0" err="1">
                <a:solidFill>
                  <a:srgbClr val="053773"/>
                </a:solidFill>
              </a:rPr>
              <a:t>landunit</a:t>
            </a:r>
            <a:r>
              <a:rPr lang="en-US" sz="2000" dirty="0">
                <a:solidFill>
                  <a:srgbClr val="053773"/>
                </a:solidFill>
              </a:rPr>
              <a:t>. The rating data shown in table below is then used to calculate the magnitude of each rating as both a </a:t>
            </a:r>
            <a:r>
              <a:rPr lang="en-US" sz="2000" dirty="0" err="1">
                <a:solidFill>
                  <a:srgbClr val="053773"/>
                </a:solidFill>
              </a:rPr>
              <a:t>landunit</a:t>
            </a:r>
            <a:r>
              <a:rPr lang="en-US" sz="2000" dirty="0">
                <a:solidFill>
                  <a:srgbClr val="053773"/>
                </a:solidFill>
              </a:rPr>
              <a:t> percentage and as </a:t>
            </a:r>
            <a:r>
              <a:rPr lang="en-US" sz="2000" dirty="0" err="1">
                <a:solidFill>
                  <a:srgbClr val="053773"/>
                </a:solidFill>
              </a:rPr>
              <a:t>landunit</a:t>
            </a:r>
            <a:r>
              <a:rPr lang="en-US" sz="2000" dirty="0">
                <a:solidFill>
                  <a:srgbClr val="053773"/>
                </a:solidFill>
              </a:rPr>
              <a:t> acres.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Service Data</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ext uri="{D42A27DB-BD31-4B8C-83A1-F6EECF244321}">
                <p14:modId xmlns:p14="http://schemas.microsoft.com/office/powerpoint/2010/main" val="566760410"/>
              </p:ext>
            </p:extLst>
          </p:nvPr>
        </p:nvGraphicFramePr>
        <p:xfrm>
          <a:off x="603504" y="3222494"/>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a:solidFill>
                            <a:srgbClr val="000000"/>
                          </a:solidFill>
                          <a:effectLst/>
                          <a:latin typeface="Calibri" panose="020F0502020204030204" pitchFamily="34" charset="0"/>
                        </a:rPr>
                        <a:t>Landunit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Tree>
    <p:extLst>
      <p:ext uri="{BB962C8B-B14F-4D97-AF65-F5344CB8AC3E}">
        <p14:creationId xmlns:p14="http://schemas.microsoft.com/office/powerpoint/2010/main" val="205169850"/>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47AB545851E964D9694810B9289A399" ma:contentTypeVersion="2" ma:contentTypeDescription="Create a new document." ma:contentTypeScope="" ma:versionID="947b1841a98787a67259c4538fd75cdb">
  <xsd:schema xmlns:xsd="http://www.w3.org/2001/XMLSchema" xmlns:xs="http://www.w3.org/2001/XMLSchema" xmlns:p="http://schemas.microsoft.com/office/2006/metadata/properties" targetNamespace="http://schemas.microsoft.com/office/2006/metadata/properties" ma:root="true" ma:fieldsID="65be23c65578221b5c50fdc20cf0be9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0C8951-AE17-481B-8F6D-11382E20307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www.w3.org/XML/1998/namespace"/>
  </ds:schemaRefs>
</ds:datastoreItem>
</file>

<file path=customXml/itemProps2.xml><?xml version="1.0" encoding="utf-8"?>
<ds:datastoreItem xmlns:ds="http://schemas.openxmlformats.org/officeDocument/2006/customXml" ds:itemID="{A2E8C961-C31A-4A86-B687-D449026EDB40}">
  <ds:schemaRefs>
    <ds:schemaRef ds:uri="http://schemas.microsoft.com/sharepoint/v3/contenttype/forms"/>
  </ds:schemaRefs>
</ds:datastoreItem>
</file>

<file path=customXml/itemProps3.xml><?xml version="1.0" encoding="utf-8"?>
<ds:datastoreItem xmlns:ds="http://schemas.openxmlformats.org/officeDocument/2006/customXml" ds:itemID="{6611DABA-80C2-4D64-B2DA-6882EDC142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5467</TotalTime>
  <Words>1337</Words>
  <Application>Microsoft Office PowerPoint</Application>
  <PresentationFormat>On-screen Show (4:3)</PresentationFormat>
  <Paragraphs>320</Paragraphs>
  <Slides>12</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  Version 1.0 Overview</vt:lpstr>
      <vt:lpstr>What is CART?</vt:lpstr>
      <vt:lpstr>Why CART?  (the picture is clear)</vt:lpstr>
      <vt:lpstr>CART structure (complicated version)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ketchum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Rachna Patel</dc:creator>
  <cp:lastModifiedBy>Nemecek, Jason - NRCS - Madison, WI</cp:lastModifiedBy>
  <cp:revision>233</cp:revision>
  <cp:lastPrinted>2019-04-29T12:42:29Z</cp:lastPrinted>
  <dcterms:created xsi:type="dcterms:W3CDTF">2016-02-17T21:52:56Z</dcterms:created>
  <dcterms:modified xsi:type="dcterms:W3CDTF">2019-08-07T11:25:47Z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0x010100247AB545851E964D9694810B9289A399</vt:lpwstr>
  </property>
</Properties>
</file>